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5694E7-A579-4AEF-A03D-BE69AE543A1C}"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694E7-A579-4AEF-A03D-BE69AE543A1C}"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694E7-A579-4AEF-A03D-BE69AE543A1C}"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5694E7-A579-4AEF-A03D-BE69AE543A1C}"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5694E7-A579-4AEF-A03D-BE69AE543A1C}" type="datetimeFigureOut">
              <a:rPr lang="en-US" smtClean="0"/>
              <a:t>2/16/2021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5694E7-A579-4AEF-A03D-BE69AE543A1C}"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5694E7-A579-4AEF-A03D-BE69AE543A1C}" type="datetimeFigureOut">
              <a:rPr lang="en-US" smtClean="0"/>
              <a:t>2/16/2021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5694E7-A579-4AEF-A03D-BE69AE543A1C}" type="datetimeFigureOut">
              <a:rPr lang="en-US" smtClean="0"/>
              <a:t>2/16/2021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5694E7-A579-4AEF-A03D-BE69AE543A1C}" type="datetimeFigureOut">
              <a:rPr lang="en-US" smtClean="0"/>
              <a:t>2/16/2021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694E7-A579-4AEF-A03D-BE69AE543A1C}"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5694E7-A579-4AEF-A03D-BE69AE543A1C}" type="datetimeFigureOut">
              <a:rPr lang="en-US" smtClean="0"/>
              <a:t>2/16/2021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0E5150-C2D6-4F56-BC81-01523B4F44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5694E7-A579-4AEF-A03D-BE69AE543A1C}" type="datetimeFigureOut">
              <a:rPr lang="en-US" smtClean="0"/>
              <a:t>2/16/2021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0E5150-C2D6-4F56-BC81-01523B4F44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x.doi.org/10.2174/221068121066620022511200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914400" y="1600200"/>
            <a:ext cx="7848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8100"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100"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VISION: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81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develop the department as a beacon of cutting edge translational research with conducive environment for researchers from various disciplines.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100" algn="l"/>
              </a:tabLst>
            </a:pPr>
            <a:endPar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100" algn="l"/>
              </a:tabLst>
            </a:pPr>
            <a:endParaRPr lang="en-US" sz="2400" b="1" dirty="0">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38100"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MISSION: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81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step towards personalized medicine by facilitating research in Molecular Biology and Genetics.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38100" algn="l"/>
              </a:tabLst>
            </a:pPr>
            <a:r>
              <a:rPr kumimoji="0" lang="en-US" sz="2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Help to improve the quality of diagnosis with use of molecular diagnostic tools.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381000" y="762000"/>
            <a:ext cx="8153400" cy="369332"/>
          </a:xfrm>
          <a:prstGeom prst="rect">
            <a:avLst/>
          </a:prstGeom>
        </p:spPr>
        <p:txBody>
          <a:bodyPr wrap="square">
            <a:spAutoFit/>
          </a:bodyPr>
          <a:lstStyle/>
          <a:p>
            <a:pPr lvl="0" algn="ctr" fontAlgn="base">
              <a:spcBef>
                <a:spcPct val="0"/>
              </a:spcBef>
              <a:spcAft>
                <a:spcPct val="0"/>
              </a:spcAft>
              <a:tabLst>
                <a:tab pos="38100" algn="l"/>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MOLECULAR BIOLOGY AND GENETICS</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304800" y="228600"/>
            <a:ext cx="8534400" cy="6186309"/>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Suresh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Bhosale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Pandurang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Chougule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Rohit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D.Vhaval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Tejasvi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Khamkar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2016. Role of genetic polymorphisms in XRCC4, XRCC5, XRCC6 and XRCC7 in breast cancer susceptibility in rural Indian population: A hospital based case-control study from Maharashtra. International Journal of Health Sciences Research.6(11</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)24-32.</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Scopemed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DOAJ)</a:t>
            </a:r>
            <a:endParaRPr lang="en-US" sz="1200" dirty="0">
              <a:solidFill>
                <a:srgbClr val="00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12.</a:t>
            </a: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Tejasvi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Khamkar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Rohit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Vhaval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Pandurang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Chougule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.2017. Genetic polymorphisms in DNA repair genes (hOGG1 &amp; APE1) and their association with oral cancer susceptibility in rural Indian population: A hospital based case-control study. International Journal of Medical Science &amp; Physical Health : 6 (1) 23-28.</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 Index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Medicus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13. 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Suresh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Bhosale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PatilTejasvi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Khamkar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2017. Genetic Polymorphism of DNA Repair Genes (XRCC1, XRCC2 &amp; XRCC3) in Breast Cancer Patients from Rural Maharashtra. International Journal of Health Sciences Research.7 (2)281-290.</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 Index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Medicus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lang="en-US" sz="1200" dirty="0">
              <a:solidFill>
                <a:srgbClr val="000000"/>
              </a:solidFill>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14.</a:t>
            </a:r>
            <a:r>
              <a:rPr kumimoji="0" lang="en-US" sz="12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2017. Biogenic silver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are equally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cytotoxic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chemically synthesized silver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Biomedical and Pharmacology Journal. 10 (1) 337-344.</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Thomson Reuters,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15.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Bhosale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SV</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2017. Genetic polymorphisms of DNA repair genes (XPC, XPG) and breast cancer susceptibility in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Maharashtrian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population: A hospital based case-control study. International Journal of Current Advanced Research. 6 (5) 3826-3831.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Thomson Reuters,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sz="1200" dirty="0" smtClean="0">
                <a:latin typeface="Arial" pitchFamily="34" charset="0"/>
                <a:ea typeface="Times New Roman" pitchFamily="18" charset="0"/>
                <a:cs typeface="Times New Roman" pitchFamily="18" charset="0"/>
              </a:rPr>
              <a:t>16.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PP &amp;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KD. 2017. Study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Polyphenol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Content and Anti- Oxidative Potential of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Tribulus</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terrestris</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Dry Fruit Extract. International Journal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Pharmacognosy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Phytochemical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Research. 9(5); 716-721.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17. Kailas D.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and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2017.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Biogenic silver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Nothapodytes</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foetida</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kills human cancer cells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vitro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through inhibition of cell proliferation and induction of apoptosis. Journal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Bionanoscience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11, 416 - 427.</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Chemical Abstract Services, Thomson Reuters)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18.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Bhosale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SV. 2017. Genetic polymorphisms of DNA repair gene (XPD) and breast cancer risk in a hospital based case-control study from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maharashtra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International Journal of Health Sciences &amp; Research.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7 (7) 290-298.</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 Index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Medicus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19. Kailas 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Suresh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Bhosale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2017. </a:t>
            </a:r>
            <a:r>
              <a:rPr kumimoji="0" lang="en-US" sz="120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Association of Genetic Variants in hOGG1 and APE1 Genes with Breast Cancer Risk in a Rural Population: a Hospital Based Case-Control Study.</a:t>
            </a:r>
            <a:r>
              <a:rPr kumimoji="0" lang="en-US" sz="7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JKIMSDU.6 (4) 18-27.</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Thomson Reuters Index Copernicus)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20.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2018.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Cytoprotective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Activity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Tribublus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terrestris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Dry Fruit Extract against Oxidative Stress.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Der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Pharma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Chemica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10 (3) 29-34.</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ChangeArrowheads="1"/>
          </p:cNvSpPr>
          <p:nvPr/>
        </p:nvSpPr>
        <p:spPr bwMode="auto">
          <a:xfrm>
            <a:off x="228600" y="457200"/>
            <a:ext cx="8610600" cy="6278642"/>
          </a:xfrm>
          <a:prstGeom prst="rect">
            <a:avLst/>
          </a:prstGeom>
          <a:solidFill>
            <a:srgbClr val="FFFFFF"/>
          </a:solid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21. 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2018.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Vitro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Evaluation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Cytotoxic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Genotoxic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Effects of Plant Extracts From</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Nothaphodytes</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foetida</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(Wight)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Sleumer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(Family: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Icacinaceae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 Cancer Cells. Asian Journal of Pharmaceutical and Clinical Research. 11 (12) 284-291.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 Scopus)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22.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Datkhile</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MN,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Korabu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KS, Joshi SA,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SV. Association of genetic polymorphisms in XRCC4, XRCC5, XRCC6 and XRCC7 in cervical cancer susceptibility from rural population: a hospital based case-control study. International Journal of Research in Medical Sciences. 2018; 6:2453-2459.</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23. 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Shreepad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Joshi,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Kalpita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Korbu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2018. Assessment of role of genetic polymorphisms in XRCC1, XRCC2 and XRCC3 in cervical cancer susceptibility from a rural population: A hospital based case-control study from Maharashtra.</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International Journal of Research in Medical Sciences. 2018; 6 (9)3132-3139.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24.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Shreepad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 Joshi,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Kalpita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Korabu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Kakade</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Polymorphisms in ape1 and hogg1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DNArepair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genes and risk of cervical cancer in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Maharashtrian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women: a hospital based case-control study. European Journal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Pgarmaceutical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and Medical Research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2018, 5(10), 258-264.</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25.</a:t>
            </a:r>
            <a:r>
              <a:rPr kumimoji="0" lang="en-US" sz="1200" b="0"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Kailas D.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Nitin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Kshirsagar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Sujata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Kanetkar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Association of Genetic Variants in XPC and XPG Genes with Cervical Cancer Risk</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a Rural Population: A Hospital Based Case Control Study. JKIMSU. 2018, 7 (4), 54-64.</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26.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Korabu</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KS, </a:t>
            </a:r>
            <a:r>
              <a:rPr kumimoji="0" lang="en-US" sz="1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Datkhile</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KD</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MN,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PP, Joshi SA,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SV. Association of polymorphisms of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xeroderma</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pigmentosum</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complementation group D with cervical cancer in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Maharashtrian</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population: A case–control study.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Int</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J Med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Sci</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Public Health 2019; 8 (1). 46-52.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27.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MN, Joshi SA,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Korabu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KD. Studies on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phytoconstituents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vitro antioxidant, antibacterial,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antiparasitic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antimicrobial, and anticancer potential of medicinal plant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Lasiosiphon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eriocephalus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decne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(Family: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Thymelaeaceae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 Nat Sc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Med 2019; 10:38-47.</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Indexed in: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Pubmed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Scopus).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28. Kailas D.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Kalpita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Korabu</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Shreepad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Joshi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Anand</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Rashmi</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Genetic polymorphisms in carcinogen detoxifying genes and risk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of cervical cancer in Maharashtra, India: a case control study. International Journal of biomedical Research. 2019. 10(4).e5105. DOI: https://doi.org/10.7439/ijbr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(Indexed in: Index Copernicus, </a:t>
            </a:r>
            <a:r>
              <a:rPr kumimoji="0" lang="en-US" sz="1200" b="1"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Pubget</a:t>
            </a:r>
            <a:r>
              <a:rPr kumimoji="0" lang="en-US" sz="12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NLM Catalog (NCBI),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Crossref</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EBESCO, JSTOR).</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29. </a:t>
            </a:r>
            <a:r>
              <a:rPr kumimoji="0" lang="en-US" sz="1200" b="1"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Datkhile</a:t>
            </a:r>
            <a:r>
              <a:rPr kumimoji="0" lang="en-US" sz="1200" b="1"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Kailas D</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Patil</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Madhavi</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N,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Durgawale</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Pratik</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P,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Gudur</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Anand</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Gudur</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t>
            </a:r>
            <a:r>
              <a:rPr kumimoji="0" lang="en-US" sz="1200" b="0" i="0" u="none" strike="noStrike" cap="none" normalizeH="0" baseline="0" dirty="0" err="1" smtClean="0">
                <a:ln>
                  <a:noFill/>
                </a:ln>
                <a:solidFill>
                  <a:srgbClr val="000000"/>
                </a:solidFill>
                <a:effectLst/>
                <a:latin typeface="Arial" pitchFamily="34" charset="0"/>
                <a:ea typeface="Arial Unicode MS" pitchFamily="34" charset="-128"/>
                <a:cs typeface="Arial Unicode MS" pitchFamily="34" charset="-128"/>
              </a:rPr>
              <a:t>Rashmi</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 A.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Role of </a:t>
            </a:r>
            <a:r>
              <a:rPr kumimoji="0" lang="en-US" sz="1200" b="0" i="1"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p</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53 and </a:t>
            </a:r>
            <a:r>
              <a:rPr kumimoji="0" lang="en-US" sz="1200" b="0" i="1"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p</a:t>
            </a:r>
            <a:r>
              <a:rPr kumimoji="0" lang="en-US" sz="1200" b="0" i="0" u="none" strike="noStrike" cap="none" normalizeH="0" baseline="0" dirty="0" smtClean="0">
                <a:ln>
                  <a:noFill/>
                </a:ln>
                <a:solidFill>
                  <a:srgbClr val="000000"/>
                </a:solidFill>
                <a:effectLst/>
                <a:latin typeface="Arial" pitchFamily="34" charset="0"/>
                <a:ea typeface="Arial Unicode MS" pitchFamily="34" charset="-128"/>
                <a:cs typeface="Arial Unicode MS" pitchFamily="34" charset="-128"/>
              </a:rPr>
              <a:t>21 Polymorphisms in Cervical Cancer Risk among Rural Population of South-Western Maharashtra: A Case-Control Study. Indian Journal of Public Health Research &amp; Development.  2019, 10 (10) 277-281.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30. 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Durgavale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Nilam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Jagdale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Vinit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Deshmukh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Studies on Antioxidant and Antimicrobial Potential of Biogenic Silver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Synthesized Using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Nothapodytes</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foetida</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Leaf Extract (Wight)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Sleumer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Biomedical &amp; Pharmacology Journal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2020. 13 (1), 441-448.</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Thomson Reuters, Index Copernicus)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04800"/>
            <a:ext cx="8610600" cy="3785652"/>
          </a:xfrm>
          <a:prstGeom prst="rect">
            <a:avLst/>
          </a:prstGeom>
        </p:spPr>
        <p:txBody>
          <a:bodyPr wrap="square">
            <a:spAutoFit/>
          </a:bodyPr>
          <a:lstStyle/>
          <a:p>
            <a:pPr lvl="0" eaLnBrk="0" fontAlgn="base" hangingPunct="0">
              <a:spcBef>
                <a:spcPct val="0"/>
              </a:spcBef>
              <a:spcAft>
                <a:spcPct val="0"/>
              </a:spcAf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KailasD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Rashmi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Sandeep</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Kadam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Polymorphism in XRCC1, XRCC2 and XRCC3 genes and risk of gastrointestinal cancer: A case control study from south-western Maharashtra. Indian Journal of Public Health Research &amp; Development. 2020. 11 (3), 997-1001.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TimesNewRomanPS-BoldMT"/>
              </a:rPr>
              <a:t>32. 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Anand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Rashmi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Vinit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Deshmukh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Nilam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Jagdale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Polymorphism in Superoxide Dismutase,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Catalase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Genes and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Their Role in Cervical Cancer Susceptibility among Rural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Population of Maharashtra: Findings from A Hospital based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Case Control Study. </a:t>
            </a:r>
            <a:r>
              <a:rPr kumimoji="0" lang="en-US" sz="1200" b="0" i="0" u="none" strike="noStrike" cap="none" normalizeH="0" baseline="0" dirty="0" smtClean="0">
                <a:ln>
                  <a:noFill/>
                </a:ln>
                <a:solidFill>
                  <a:srgbClr val="231F20"/>
                </a:solidFill>
                <a:effectLst/>
                <a:latin typeface="Arial" pitchFamily="34" charset="0"/>
                <a:ea typeface="Times New Roman" pitchFamily="18" charset="0"/>
                <a:cs typeface="TimesNewRomanPS-ItalicMT"/>
              </a:rPr>
              <a:t>Indian Journal of Forensic Medicine &amp; Toxicology, 2020, 14 (3), 367-371.</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Swiss721BT-BoldCondensed"/>
              </a:rPr>
              <a:t>33.</a:t>
            </a:r>
            <a:r>
              <a:rPr lang="en-US" sz="1200" b="1" dirty="0">
                <a:latin typeface="Arial" pitchFamily="34" charset="0"/>
                <a:ea typeface="Times New Roman" pitchFamily="18" charset="0"/>
                <a:cs typeface="Swiss721BT-BoldCondensed"/>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Swiss721BT-BoldCondensed"/>
              </a:rPr>
              <a:t>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Nilam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Jagdale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Vinit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Deshmukh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Studies on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phytoconstituents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in vitro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antioxidant, antibacterial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cytotoxicity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potential of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Argemone</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mexicana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Linn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(Family: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Papaveraceae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MT"/>
              </a:rPr>
              <a:t> Journal of Natural Sciences Biology and Medicine 2020; 11:198-205.</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Scopus and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Pubmed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lang="en-US" sz="1200" b="1" dirty="0">
                <a:solidFill>
                  <a:srgbClr val="000000"/>
                </a:solidFill>
                <a:latin typeface="Arial" pitchFamily="34" charset="0"/>
                <a:ea typeface="Times New Roman" pitchFamily="18" charset="0"/>
                <a:cs typeface="Arial" pitchFamily="34" charset="0"/>
              </a:rPr>
              <a:t>3</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Kailas </a:t>
            </a:r>
            <a:r>
              <a:rPr kumimoji="0" lang="en-US" sz="1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Dhondibhau</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Ramchandra</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Prakash</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Narayan</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Nilam</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Jagannath</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Jagdale</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Vinit</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Nitin</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Deshmukh</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Ashwini</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Laxman</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More . Biogenic Silver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Synthesized Using Mexican Poppy Plant Inhibits Cell Growth in Cancer Cells through Activation of Intrinsic Apoptosis Pathway. </a:t>
            </a: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Nano</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Biomedicine and Engineering. 2020, 12(3): 241-252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(Indexed in: Scopus and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Pubmed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Swiss721BT-BoldCondensed"/>
              </a:rPr>
              <a:t>35</a:t>
            </a:r>
            <a:r>
              <a:rPr kumimoji="0" lang="en-US" sz="1200" b="1" i="0" u="none" strike="noStrike" cap="none" normalizeH="0" dirty="0" smtClean="0">
                <a:ln>
                  <a:noFill/>
                </a:ln>
                <a:solidFill>
                  <a:schemeClr val="tx1"/>
                </a:solidFill>
                <a:effectLst/>
                <a:latin typeface="Arial" pitchFamily="34" charset="0"/>
                <a:ea typeface="Times New Roman" pitchFamily="18" charset="0"/>
                <a:cs typeface="Swiss721BT-BoldCondensed"/>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Swiss721BT-BoldCondensed"/>
              </a:rPr>
              <a:t>Kailas 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Nilam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J.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Jagdale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Vinit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Swiss721BT-BoldCondensed"/>
              </a:rPr>
              <a:t>Deshmukh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Swiss721BT-BoldCondensed"/>
              </a:rPr>
              <a:t>. </a:t>
            </a:r>
            <a:r>
              <a:rPr kumimoji="0" lang="en-US"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Biosynthesis, Characterization and Evaluation of Biological Properties of Biogenic Gold </a:t>
            </a:r>
            <a:r>
              <a:rPr kumimoji="0" lang="en-US"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Synthesized Using </a:t>
            </a:r>
            <a:r>
              <a:rPr kumimoji="0" lang="en-US" sz="1200" b="0" i="1"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Nothapodytes</a:t>
            </a:r>
            <a:r>
              <a:rPr kumimoji="0" lang="en-US" sz="1200" b="0" i="1"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foetida</a:t>
            </a:r>
            <a:r>
              <a:rPr kumimoji="0" lang="en-US"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Leaf Extract. </a:t>
            </a:r>
            <a:r>
              <a:rPr kumimoji="0" lang="en-US" sz="1200" b="0" i="0" u="none" strike="noStrike" cap="none" normalizeH="0" baseline="0" dirty="0" err="1" smtClean="0">
                <a:ln>
                  <a:noFill/>
                </a:ln>
                <a:solidFill>
                  <a:srgbClr val="222222"/>
                </a:solidFill>
                <a:effectLst/>
                <a:latin typeface="Arial" pitchFamily="34" charset="0"/>
                <a:ea typeface="Times New Roman" pitchFamily="18" charset="0"/>
                <a:cs typeface="Arial" pitchFamily="34" charset="0"/>
              </a:rPr>
              <a:t>Nanoscience</a:t>
            </a:r>
            <a:r>
              <a:rPr kumimoji="0" lang="en-US" sz="1200" b="0" i="0" u="none" strike="noStrike" cap="none" normalizeH="0" baseline="0" dirty="0" smtClean="0">
                <a:ln>
                  <a:noFill/>
                </a:ln>
                <a:solidFill>
                  <a:srgbClr val="222222"/>
                </a:solidFill>
                <a:effectLst/>
                <a:latin typeface="Arial" pitchFamily="34" charset="0"/>
                <a:ea typeface="Times New Roman" pitchFamily="18" charset="0"/>
                <a:cs typeface="Arial" pitchFamily="34" charset="0"/>
              </a:rPr>
              <a:t> &amp; Nanotechnology Asia. 2020; </a:t>
            </a:r>
            <a:r>
              <a:rPr kumimoji="0" lang="en-US" sz="1200" b="0" i="0" u="none" strike="noStrike" cap="none" normalizeH="0" baseline="0" dirty="0" err="1" smtClean="0">
                <a:ln>
                  <a:noFill/>
                </a:ln>
                <a:solidFill>
                  <a:srgbClr val="333333"/>
                </a:solidFill>
                <a:effectLst/>
                <a:latin typeface="Arial" pitchFamily="34" charset="0"/>
                <a:ea typeface="Times New Roman" pitchFamily="18" charset="0"/>
                <a:cs typeface="Arial" pitchFamily="34" charset="0"/>
              </a:rPr>
              <a:t>doi</a:t>
            </a:r>
            <a:r>
              <a:rPr kumimoji="0" lang="en-US" sz="1200" b="0" i="0" u="none" strike="noStrike" cap="none" normalizeH="0" baseline="0" dirty="0" smtClean="0">
                <a:ln>
                  <a:noFill/>
                </a:ln>
                <a:solidFill>
                  <a:srgbClr val="333333"/>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rgbClr val="111111"/>
                </a:solidFill>
                <a:effectLst/>
                <a:latin typeface="Arial" pitchFamily="34" charset="0"/>
                <a:ea typeface="Times New Roman" pitchFamily="18" charset="0"/>
                <a:cs typeface="Arial" pitchFamily="34" charset="0"/>
                <a:hlinkClick r:id="rId2"/>
              </a:rPr>
              <a:t>10.2174/2210681210666200225112002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(Indexed in: Scopus and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Pubmed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endParaRPr kumimoji="0" lang="en-US"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 y="1066800"/>
          <a:ext cx="7239000" cy="3124200"/>
        </p:xfrm>
        <a:graphic>
          <a:graphicData uri="http://schemas.openxmlformats.org/drawingml/2006/table">
            <a:tbl>
              <a:tblPr/>
              <a:tblGrid>
                <a:gridCol w="936625"/>
                <a:gridCol w="1177774"/>
                <a:gridCol w="1026583"/>
                <a:gridCol w="1993447"/>
                <a:gridCol w="1077988"/>
                <a:gridCol w="1026583"/>
              </a:tblGrid>
              <a:tr h="670400">
                <a:tc>
                  <a:txBody>
                    <a:bodyPr/>
                    <a:lstStyle/>
                    <a:p>
                      <a:pPr marL="0" marR="0">
                        <a:lnSpc>
                          <a:spcPct val="150000"/>
                        </a:lnSpc>
                        <a:spcBef>
                          <a:spcPts val="0"/>
                        </a:spcBef>
                        <a:spcAft>
                          <a:spcPts val="0"/>
                        </a:spcAft>
                      </a:pPr>
                      <a:r>
                        <a:rPr lang="en-US" sz="1100" b="1" dirty="0" smtClean="0">
                          <a:latin typeface="Arial"/>
                          <a:ea typeface="Times New Roman"/>
                          <a:cs typeface="Times New Roman"/>
                        </a:rPr>
                        <a:t>Year</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b="1">
                          <a:latin typeface="Arial"/>
                          <a:ea typeface="Times New Roman"/>
                          <a:cs typeface="Times New Roman"/>
                        </a:rPr>
                        <a:t>Karyotyping</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b="1">
                          <a:latin typeface="Arial"/>
                          <a:ea typeface="Times New Roman"/>
                          <a:cs typeface="Times New Roman"/>
                        </a:rPr>
                        <a:t>HPV DNA Testing</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b="1" dirty="0" err="1">
                          <a:latin typeface="Arial"/>
                          <a:ea typeface="Times New Roman"/>
                          <a:cs typeface="Times New Roman"/>
                        </a:rPr>
                        <a:t>Immunohistochemistry</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b="1">
                          <a:latin typeface="Arial"/>
                          <a:ea typeface="Times New Roman"/>
                          <a:cs typeface="Times New Roman"/>
                        </a:rPr>
                        <a:t>Influenza Testing</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b="1">
                          <a:latin typeface="Arial"/>
                          <a:ea typeface="Times New Roman"/>
                          <a:cs typeface="Times New Roman"/>
                        </a:rPr>
                        <a:t>SARS-CoV Testing</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80">
                <a:tc>
                  <a:txBody>
                    <a:bodyPr/>
                    <a:lstStyle/>
                    <a:p>
                      <a:pPr marL="0" marR="0">
                        <a:lnSpc>
                          <a:spcPct val="150000"/>
                        </a:lnSpc>
                        <a:spcBef>
                          <a:spcPts val="0"/>
                        </a:spcBef>
                        <a:spcAft>
                          <a:spcPts val="0"/>
                        </a:spcAft>
                      </a:pPr>
                      <a:r>
                        <a:rPr lang="en-US" sz="1100">
                          <a:latin typeface="Arial"/>
                          <a:ea typeface="Times New Roman"/>
                          <a:cs typeface="Times New Roman"/>
                        </a:rPr>
                        <a:t>2015</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16000.00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4000.00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163200.00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80">
                <a:tc>
                  <a:txBody>
                    <a:bodyPr/>
                    <a:lstStyle/>
                    <a:p>
                      <a:pPr marL="0" marR="0">
                        <a:lnSpc>
                          <a:spcPct val="150000"/>
                        </a:lnSpc>
                        <a:spcBef>
                          <a:spcPts val="0"/>
                        </a:spcBef>
                        <a:spcAft>
                          <a:spcPts val="0"/>
                        </a:spcAft>
                      </a:pPr>
                      <a:r>
                        <a:rPr lang="en-US" sz="1100">
                          <a:latin typeface="Arial"/>
                          <a:ea typeface="Times New Roman"/>
                          <a:cs typeface="Times New Roman"/>
                        </a:rPr>
                        <a:t>2016</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14000.00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24800.00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139200.00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80">
                <a:tc>
                  <a:txBody>
                    <a:bodyPr/>
                    <a:lstStyle/>
                    <a:p>
                      <a:pPr marL="0" marR="0">
                        <a:lnSpc>
                          <a:spcPct val="150000"/>
                        </a:lnSpc>
                        <a:spcBef>
                          <a:spcPts val="0"/>
                        </a:spcBef>
                        <a:spcAft>
                          <a:spcPts val="0"/>
                        </a:spcAft>
                      </a:pPr>
                      <a:r>
                        <a:rPr lang="en-US" sz="1100">
                          <a:latin typeface="Arial"/>
                          <a:ea typeface="Times New Roman"/>
                          <a:cs typeface="Times New Roman"/>
                        </a:rPr>
                        <a:t>2017</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11600.00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12400.00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72000.00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80">
                <a:tc>
                  <a:txBody>
                    <a:bodyPr/>
                    <a:lstStyle/>
                    <a:p>
                      <a:pPr marL="0" marR="0">
                        <a:lnSpc>
                          <a:spcPct val="150000"/>
                        </a:lnSpc>
                        <a:spcBef>
                          <a:spcPts val="0"/>
                        </a:spcBef>
                        <a:spcAft>
                          <a:spcPts val="0"/>
                        </a:spcAft>
                      </a:pPr>
                      <a:r>
                        <a:rPr lang="en-US" sz="1100">
                          <a:latin typeface="Arial"/>
                          <a:ea typeface="Times New Roman"/>
                          <a:cs typeface="Times New Roman"/>
                        </a:rPr>
                        <a:t>2018</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37800.00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48600.00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219000.00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6680">
                <a:tc>
                  <a:txBody>
                    <a:bodyPr/>
                    <a:lstStyle/>
                    <a:p>
                      <a:pPr marL="0" marR="0">
                        <a:lnSpc>
                          <a:spcPct val="150000"/>
                        </a:lnSpc>
                        <a:spcBef>
                          <a:spcPts val="0"/>
                        </a:spcBef>
                        <a:spcAft>
                          <a:spcPts val="0"/>
                        </a:spcAft>
                      </a:pPr>
                      <a:r>
                        <a:rPr lang="en-US" sz="1100">
                          <a:latin typeface="Arial"/>
                          <a:ea typeface="Times New Roman"/>
                          <a:cs typeface="Times New Roman"/>
                        </a:rPr>
                        <a:t>2019</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60000.00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27000.00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285000.00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endParaRPr lang="en-US" sz="1100">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0400">
                <a:tc>
                  <a:txBody>
                    <a:bodyPr/>
                    <a:lstStyle/>
                    <a:p>
                      <a:pPr marL="0" marR="0">
                        <a:lnSpc>
                          <a:spcPct val="150000"/>
                        </a:lnSpc>
                        <a:spcBef>
                          <a:spcPts val="0"/>
                        </a:spcBef>
                        <a:spcAft>
                          <a:spcPts val="0"/>
                        </a:spcAft>
                      </a:pPr>
                      <a:r>
                        <a:rPr lang="en-US" sz="1100">
                          <a:latin typeface="Arial"/>
                          <a:ea typeface="Times New Roman"/>
                          <a:cs typeface="Times New Roman"/>
                        </a:rPr>
                        <a:t>2020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16000.00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24000.00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dirty="0">
                          <a:latin typeface="Arial"/>
                          <a:ea typeface="Times New Roman"/>
                          <a:cs typeface="Times New Roman"/>
                        </a:rPr>
                        <a:t>126000.00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a:latin typeface="Arial"/>
                          <a:ea typeface="Times New Roman"/>
                          <a:cs typeface="Times New Roman"/>
                        </a:rPr>
                        <a:t>105500.00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100" dirty="0">
                          <a:latin typeface="Arial"/>
                          <a:ea typeface="Times New Roman"/>
                          <a:cs typeface="Times New Roman"/>
                        </a:rPr>
                        <a:t>24081502.00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577" name="Rectangle 1"/>
          <p:cNvSpPr>
            <a:spLocks noChangeArrowheads="1"/>
          </p:cNvSpPr>
          <p:nvPr/>
        </p:nvSpPr>
        <p:spPr bwMode="auto">
          <a:xfrm>
            <a:off x="381000" y="381000"/>
            <a:ext cx="58674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Revenue Generation from Molecular Diagnostics</a:t>
            </a:r>
            <a:endParaRPr kumimoji="0" lang="en-US"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04800"/>
            <a:ext cx="7772400" cy="369332"/>
          </a:xfrm>
          <a:prstGeom prst="rect">
            <a:avLst/>
          </a:prstGeom>
          <a:noFill/>
        </p:spPr>
        <p:txBody>
          <a:bodyPr wrap="square" rtlCol="0">
            <a:spAutoFit/>
          </a:bodyPr>
          <a:lstStyle/>
          <a:p>
            <a:r>
              <a:rPr lang="en-US" b="1" dirty="0" smtClean="0"/>
              <a:t>NABL Accreditation of Department of Molecular Biology &amp; Genetics</a:t>
            </a:r>
            <a:endParaRPr lang="en-US" b="1" dirty="0"/>
          </a:p>
        </p:txBody>
      </p:sp>
      <p:pic>
        <p:nvPicPr>
          <p:cNvPr id="5" name="Picture 4"/>
          <p:cNvPicPr/>
          <p:nvPr/>
        </p:nvPicPr>
        <p:blipFill>
          <a:blip r:embed="rId2"/>
          <a:srcRect/>
          <a:stretch>
            <a:fillRect/>
          </a:stretch>
        </p:blipFill>
        <p:spPr bwMode="auto">
          <a:xfrm>
            <a:off x="381000" y="685800"/>
            <a:ext cx="8229600" cy="5991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457200" y="228600"/>
            <a:ext cx="8229600" cy="66294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381000" y="109537"/>
            <a:ext cx="8229600" cy="66389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152400" y="152400"/>
            <a:ext cx="7924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Approval for Initiation of SARS-CoV-2 Virus testing</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Picture 4"/>
          <p:cNvPicPr/>
          <p:nvPr/>
        </p:nvPicPr>
        <p:blipFill>
          <a:blip r:embed="rId2"/>
          <a:srcRect/>
          <a:stretch>
            <a:fillRect/>
          </a:stretch>
        </p:blipFill>
        <p:spPr bwMode="auto">
          <a:xfrm>
            <a:off x="381000" y="533400"/>
            <a:ext cx="8534400" cy="6172199"/>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AC DMBG 2020\9 Photographs\5DM_8565.JPG"/>
          <p:cNvPicPr/>
          <p:nvPr/>
        </p:nvPicPr>
        <p:blipFill>
          <a:blip r:embed="rId2" cstate="print"/>
          <a:srcRect/>
          <a:stretch>
            <a:fillRect/>
          </a:stretch>
        </p:blipFill>
        <p:spPr bwMode="auto">
          <a:xfrm>
            <a:off x="381000" y="228600"/>
            <a:ext cx="3429000" cy="6172200"/>
          </a:xfrm>
          <a:prstGeom prst="rect">
            <a:avLst/>
          </a:prstGeom>
          <a:noFill/>
          <a:ln w="9525">
            <a:noFill/>
            <a:miter lim="800000"/>
            <a:headEnd/>
            <a:tailEnd/>
          </a:ln>
        </p:spPr>
      </p:pic>
      <p:pic>
        <p:nvPicPr>
          <p:cNvPr id="5" name="Picture 4" descr="D:\NAAC DMBG 2020\9 Photographs\5DM_8570.JPG"/>
          <p:cNvPicPr/>
          <p:nvPr/>
        </p:nvPicPr>
        <p:blipFill>
          <a:blip r:embed="rId3" cstate="print"/>
          <a:srcRect/>
          <a:stretch>
            <a:fillRect/>
          </a:stretch>
        </p:blipFill>
        <p:spPr bwMode="auto">
          <a:xfrm>
            <a:off x="3886200" y="228601"/>
            <a:ext cx="4953000" cy="3048000"/>
          </a:xfrm>
          <a:prstGeom prst="rect">
            <a:avLst/>
          </a:prstGeom>
          <a:noFill/>
          <a:ln w="9525">
            <a:noFill/>
            <a:miter lim="800000"/>
            <a:headEnd/>
            <a:tailEnd/>
          </a:ln>
        </p:spPr>
      </p:pic>
      <p:pic>
        <p:nvPicPr>
          <p:cNvPr id="6" name="Picture 5" descr="D:\NAAC DMBG 2020\9 Photographs\5DM_8575.JPG"/>
          <p:cNvPicPr/>
          <p:nvPr/>
        </p:nvPicPr>
        <p:blipFill>
          <a:blip r:embed="rId4" cstate="print"/>
          <a:srcRect/>
          <a:stretch>
            <a:fillRect/>
          </a:stretch>
        </p:blipFill>
        <p:spPr bwMode="auto">
          <a:xfrm>
            <a:off x="3886200" y="3562350"/>
            <a:ext cx="5029200" cy="2838450"/>
          </a:xfrm>
          <a:prstGeom prst="rect">
            <a:avLst/>
          </a:prstGeom>
          <a:noFill/>
          <a:ln w="9525">
            <a:noFill/>
            <a:miter lim="800000"/>
            <a:headEnd/>
            <a:tailEnd/>
          </a:ln>
        </p:spPr>
      </p:pic>
      <p:sp>
        <p:nvSpPr>
          <p:cNvPr id="30721" name="Rectangle 1"/>
          <p:cNvSpPr>
            <a:spLocks noChangeArrowheads="1"/>
          </p:cNvSpPr>
          <p:nvPr/>
        </p:nvSpPr>
        <p:spPr bwMode="auto">
          <a:xfrm>
            <a:off x="5105400" y="3276600"/>
            <a:ext cx="2438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Sample Processing Room</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2" name="Rectangle 2"/>
          <p:cNvSpPr>
            <a:spLocks noChangeArrowheads="1"/>
          </p:cNvSpPr>
          <p:nvPr/>
        </p:nvSpPr>
        <p:spPr bwMode="auto">
          <a:xfrm>
            <a:off x="5029200" y="6400800"/>
            <a:ext cx="2133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PCR (Master Cyclers)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AC DMBG 2020\9 Photographs\5DM_8572.JPG"/>
          <p:cNvPicPr/>
          <p:nvPr/>
        </p:nvPicPr>
        <p:blipFill>
          <a:blip r:embed="rId2" cstate="print"/>
          <a:srcRect/>
          <a:stretch>
            <a:fillRect/>
          </a:stretch>
        </p:blipFill>
        <p:spPr bwMode="auto">
          <a:xfrm>
            <a:off x="381000" y="152400"/>
            <a:ext cx="4267200" cy="3200400"/>
          </a:xfrm>
          <a:prstGeom prst="rect">
            <a:avLst/>
          </a:prstGeom>
          <a:noFill/>
          <a:ln w="9525">
            <a:noFill/>
            <a:miter lim="800000"/>
            <a:headEnd/>
            <a:tailEnd/>
          </a:ln>
        </p:spPr>
      </p:pic>
      <p:sp>
        <p:nvSpPr>
          <p:cNvPr id="31745" name="Rectangle 1"/>
          <p:cNvSpPr>
            <a:spLocks noChangeArrowheads="1"/>
          </p:cNvSpPr>
          <p:nvPr/>
        </p:nvSpPr>
        <p:spPr bwMode="auto">
          <a:xfrm>
            <a:off x="4800600" y="1524000"/>
            <a:ext cx="32766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Fluroscence</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Microscope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Karyotyping</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descr="D:\NAAC DMBG 2020\9 Photographs\5DM_8583.JPG"/>
          <p:cNvPicPr/>
          <p:nvPr/>
        </p:nvPicPr>
        <p:blipFill>
          <a:blip r:embed="rId3" cstate="print"/>
          <a:srcRect/>
          <a:stretch>
            <a:fillRect/>
          </a:stretch>
        </p:blipFill>
        <p:spPr bwMode="auto">
          <a:xfrm>
            <a:off x="4648200" y="3352800"/>
            <a:ext cx="4343400" cy="3095625"/>
          </a:xfrm>
          <a:prstGeom prst="rect">
            <a:avLst/>
          </a:prstGeom>
          <a:noFill/>
          <a:ln w="9525">
            <a:noFill/>
            <a:miter lim="800000"/>
            <a:headEnd/>
            <a:tailEnd/>
          </a:ln>
        </p:spPr>
      </p:pic>
      <p:sp>
        <p:nvSpPr>
          <p:cNvPr id="31746" name="Rectangle 2"/>
          <p:cNvSpPr>
            <a:spLocks noChangeArrowheads="1"/>
          </p:cNvSpPr>
          <p:nvPr/>
        </p:nvSpPr>
        <p:spPr bwMode="auto">
          <a:xfrm>
            <a:off x="2133600" y="5105400"/>
            <a:ext cx="23622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Animal Tissue Culture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33800" y="468868"/>
            <a:ext cx="1479892" cy="369332"/>
          </a:xfrm>
          <a:prstGeom prst="rect">
            <a:avLst/>
          </a:prstGeom>
        </p:spPr>
        <p:txBody>
          <a:bodyPr wrap="none">
            <a:spAutoFit/>
          </a:bodyPr>
          <a:lstStyle/>
          <a:p>
            <a:pPr lvl="0" algn="just" fontAlgn="base">
              <a:spcBef>
                <a:spcPct val="0"/>
              </a:spcBef>
              <a:spcAft>
                <a:spcPct val="0"/>
              </a:spcAf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PREAMBLE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
        <p:nvSpPr>
          <p:cNvPr id="4098" name="Rectangle 2"/>
          <p:cNvSpPr>
            <a:spLocks noChangeArrowheads="1"/>
          </p:cNvSpPr>
          <p:nvPr/>
        </p:nvSpPr>
        <p:spPr bwMode="auto">
          <a:xfrm>
            <a:off x="304800" y="1106299"/>
            <a:ext cx="8382000" cy="53707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Department of Molecular Biology and Genetics is certified as Centre of Excellence and is an in house facilities for  </a:t>
            </a:r>
            <a:endParaRPr lang="en-US" dirty="0">
              <a:latin typeface="Arial" pitchFamily="34"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tab pos="0" algn="l"/>
              </a:tabLst>
            </a:pPr>
            <a:endPar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 Molecular Diagnostics:</a:t>
            </a:r>
          </a:p>
          <a:p>
            <a:pPr marL="0" marR="0" lvl="0" indent="0" algn="just" defTabSz="914400" rtl="0" eaLnBrk="1" fontAlgn="base" latinLnBrk="0" hangingPunct="1">
              <a:lnSpc>
                <a:spcPct val="100000"/>
              </a:lnSpc>
              <a:spcBef>
                <a:spcPct val="0"/>
              </a:spcBef>
              <a:spcAft>
                <a:spcPct val="0"/>
              </a:spcAft>
              <a:buClrTx/>
              <a:buSzTx/>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Infrastructure for Molecular testing,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karyotyping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immunohistochemistry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mutational analysis</a:t>
            </a:r>
          </a:p>
          <a:p>
            <a:pPr marL="0" marR="0" lvl="0" indent="0" algn="just" defTabSz="914400" rtl="0" eaLnBrk="1" fontAlgn="base" latinLnBrk="0" hangingPunct="1">
              <a:lnSpc>
                <a:spcPct val="100000"/>
              </a:lnSpc>
              <a:spcBef>
                <a:spcPct val="0"/>
              </a:spcBef>
              <a:spcAft>
                <a:spcPct val="0"/>
              </a:spcAft>
              <a:buClrTx/>
              <a:buSzTx/>
              <a:tabLst>
                <a:tab pos="0" algn="l"/>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Molecular Testing: </a:t>
            </a: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Molecular testing involves DNA testing of human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papilloma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virus and real time PCR based test for qualitative detection of influenza (H1N1) virus, and SARS CoV-2 (Covid-19) virus.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Genetic disorders: Duchene muscular Disorder (DMD),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Thalassemia</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Viral markers:  HPV, HCV</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Influenza (H1N1) Testing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SARS-Cov2 Virus testing</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Karyotyping</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detailed analysis chromosomes to detect abnormalities of the number or structure of chromosomes for prenatal and post natal diagnosis of genetic disorders. Numerical and structural chromosome abnormalities like trisomy, deletions and translocations of chromosomes are diagnosed.</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Immunohistochemistry</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Immunohistochemistry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is a special staining process performed on fresh or frozen breast cancer tissue removed during tumor biopsy for identification of prognostic markers for decision making of treatment. IHC is used to show whether or not the cancer cells have hormone receptors and/or hormone receptors on their surface (ER,PR, Her2/</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This information plays a critical role in treatment planning. There is a scope for further expansion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Immunohistochemistry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technique for identification of other cancer markers including EGFR, CK-19, Ki-67, PCNA, PTEN.</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Mutational Analysis: </a:t>
            </a:r>
          </a:p>
          <a:p>
            <a:pPr marL="0" marR="0" lvl="0" indent="0" algn="just" defTabSz="914400" rtl="0" eaLnBrk="0" fontAlgn="base" latinLnBrk="0" hangingPunct="0">
              <a:lnSpc>
                <a:spcPct val="100000"/>
              </a:lnSpc>
              <a:spcBef>
                <a:spcPct val="0"/>
              </a:spcBef>
              <a:spcAft>
                <a:spcPct val="0"/>
              </a:spcAft>
              <a:buClrTx/>
              <a:buSzTx/>
              <a:tabLst>
                <a:tab pos="0" algn="l"/>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is also a great scope to study mutational analysis in different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oncogenes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gene expression profiling of the breast cancer patients to study overall pattern of genomics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transcriptomics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the South-western Maharashtra state of India. This could help to find prevalence and heterogeneity of mutations in different genes including BRCA1, BRCA2, BRAF, KRAS, PI3KCam P53, AKT in breast cancer. Also there is a scope for integrative genomic and proteomic analysis of BRCA1, BRCA2, BRAF, KRAS, PI3KCam P53, AKT in breast cancer. Gene mutation studies in breast cancer is one of the research areas where genetic mutations in genes of different pathways will also be studied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NAAC DMBG 2020\9 Photographs\5DM_8579.JPG"/>
          <p:cNvPicPr/>
          <p:nvPr/>
        </p:nvPicPr>
        <p:blipFill>
          <a:blip r:embed="rId2" cstate="print"/>
          <a:srcRect/>
          <a:stretch>
            <a:fillRect/>
          </a:stretch>
        </p:blipFill>
        <p:spPr bwMode="auto">
          <a:xfrm>
            <a:off x="1066800" y="762000"/>
            <a:ext cx="5943600" cy="3962400"/>
          </a:xfrm>
          <a:prstGeom prst="rect">
            <a:avLst/>
          </a:prstGeom>
          <a:noFill/>
          <a:ln w="9525">
            <a:noFill/>
            <a:miter lim="800000"/>
            <a:headEnd/>
            <a:tailEnd/>
          </a:ln>
        </p:spPr>
      </p:pic>
      <p:sp>
        <p:nvSpPr>
          <p:cNvPr id="32769" name="Rectangle 1"/>
          <p:cNvSpPr>
            <a:spLocks noChangeArrowheads="1"/>
          </p:cNvSpPr>
          <p:nvPr/>
        </p:nvSpPr>
        <p:spPr bwMode="auto">
          <a:xfrm>
            <a:off x="3200400" y="4876800"/>
            <a:ext cx="16764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Deep Freezers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152400" y="381000"/>
            <a:ext cx="8686800" cy="42627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 Krishna Breast cancer Tissue Bank (KBTB):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 house specimen tissue bank of breast cancer cases originating from Krishna Hospital as a source of tissue material for research.</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Krishna breast tumor bank (KBTB) established at Krishna Institute of Medical Sciences University on 15</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September 2013 the breast tissue samples from more than 200 breast cancer patients including (Tumor tissue, adjacent tissue, lymph nodes) were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cryopreserved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hormone receptor status of these patients were also confirmed by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immunohistoshemistry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 using antibodies against estrogen receptor(ER), progesterone receptor (PR) and Human epidermal growth factor receptor (HER2).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Animal Tissue Culture Laboratory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Cell culture facility for research with primary cell culture and established cell lines. </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animal cell culture has a scope for a diverse range of research and development including</a:t>
            </a:r>
            <a:b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Cancer research which requires the study of uncontrolled cell division in cultures.</a:t>
            </a:r>
            <a:b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 Genetic manipulation, which is easy to carry out in cells or organ cultures.</a:t>
            </a:r>
            <a:b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 Production of pharmaceutical drugs using cell lines.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Thrust Areas for</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Molecular Research:</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This centre of excellence will open up new platform for researchers to come up with novel ideas in translational research at molecular level and strengthen the support to researchers not only in house but outsider also. This centre will promote the researchers in the field of:</a:t>
            </a:r>
            <a:b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 Proteomics,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Transcriptomics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Genomics approach for Identification of potential biomarkers of cancer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Pharmacogenomics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pharmacoproteomics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(Anticancer properties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phytochemicals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form medicinal plants)</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Biogenic synthesis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characterization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thein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biological potentials including antioxidant, antimicrobial,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antiparasitic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anticancer activities.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0" y="0"/>
            <a:ext cx="9144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Infrastructure:</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Molecular &amp; Genetic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Laboraoory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was started at Krishna Institute of Medical Sciences University,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 year 2011 with preliminary laboratory setup. Thereafter the laboratory was renamed as Department of Molecular Biology &amp; Genetics  and was recognized as Centre of Excellence on 27</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October 2017.  Department</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of Molecular Biology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&amp; Genetics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engaged in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PCR based m</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olecular diagnosis of genetic disorders including Duchene Mus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cular Dystrophy (DMD) and beta-</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halassemia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Department is also involved in molecular testing and genotyping of viral markers like Human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Papilloma</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Virus (HPV) from cervical patients and also testing of Hepatitis C virus (HCV) with the help of polymerase chain reaction. Department of Molecular Biology has established advanced Breast tumor bank (KBTB)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for</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cryopreservation</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the tumor tissue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Immunohistochemistry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a special staining process is used in diagnosis of the status of prognostic markers such as hormone receptors from breast cancer patients including, Estrogen Receptor (ER), Progesterone receptor (PR), </a:t>
            </a:r>
            <a:r>
              <a:rPr kumimoji="0" lang="en-US" sz="1200" b="0" i="0" u="none" strike="noStrike" cap="none" normalizeH="0" baseline="0" dirty="0" smtClean="0">
                <a:ln>
                  <a:noFill/>
                </a:ln>
                <a:solidFill>
                  <a:srgbClr val="222222"/>
                </a:solidFill>
                <a:effectLst/>
                <a:latin typeface="Arial" pitchFamily="34" charset="0"/>
                <a:ea typeface="Calibri" pitchFamily="34" charset="0"/>
                <a:cs typeface="Arial" pitchFamily="34" charset="0"/>
              </a:rPr>
              <a:t>Human epidermal growth factor receptor 2</a:t>
            </a:r>
            <a:r>
              <a:rPr kumimoji="0" lang="en-US" sz="1200" b="1" i="0" u="none" strike="noStrike" cap="none" normalizeH="0" baseline="0" dirty="0" smtClean="0">
                <a:ln>
                  <a:noFill/>
                </a:ln>
                <a:solidFill>
                  <a:srgbClr val="222222"/>
                </a:solidFill>
                <a:effectLst/>
                <a:latin typeface="Arial" pitchFamily="34" charset="0"/>
                <a:ea typeface="Calibri" pitchFamily="34"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HER2).</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Karyotyping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is a detailed analysis of chromosomes to detect abnormalities of chromosomes obtaine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 from peripheral blood samples and staining by</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Geimsa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staining and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mapp</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ing</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with the Carl </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Zeiss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r>
              <a:rPr kumimoji="0" lang="en-US" sz="1200" b="0" i="0" u="none" strike="noStrike" cap="none" normalizeH="0" baseline="0" dirty="0" err="1" smtClean="0">
                <a:ln>
                  <a:noFill/>
                </a:ln>
                <a:solidFill>
                  <a:schemeClr val="tx1"/>
                </a:solidFill>
                <a:effectLst/>
                <a:latin typeface="Arial" pitchFamily="34" charset="0"/>
                <a:ea typeface="Calibri" pitchFamily="34" charset="0"/>
                <a:cs typeface="Arial" pitchFamily="34" charset="0"/>
              </a:rPr>
              <a:t>Metasystems</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Axiscope-1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karyotyping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workstation is established. </a:t>
            </a:r>
            <a:r>
              <a:rPr kumimoji="0" lang="en-US" sz="1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Numerical and structural chromosome abnormalities like trisomy, deletions and translocations of chromosomes are diagnosed in the laboratory.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Molecular Biology and Genetics is now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accreditated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with National Accreditation Board for Testing and Calibration Laboratories (NABL) with Certificate no. MC-3214 effective from 25</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July 2019. The HPV DNA testing and Influenza testing are the molecular tests and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karyotyping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as cytogenetic test are recognized under the scope of NABL.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Molecular research on exploration of molecular mechanisms of cancer chemotherapeutics to study the role of novel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phytochemicals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derived from endangered medicinal plants of Western Ghats of Maharashtra in chemoprevention of cancer and biogenic synthesis and molecular characterization </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of the effects of biogenic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synthesized from endangered medicinal plants.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Also studies  on genetic polymorphisms in carcinogen detoxifying genes, DNA repair genes, oxidative stress related genes, tumor suppressor genes, alcohol detoxifying genes and metabolic genes and risk of breast cancer, head and neck cancer, cervical cancer and gastrointestinal cancer  in rural population are in progress to study single nucleotide polymorphisms and their association with cancer development.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Also, the studies are being carried out on genetic polymorphisms in different cancer related genes including DNA repair genes, Oxidative stress related genes, Carcinogen detoxifying genes with respect to Breast, Cervical and Oral cancer.  Our aim was also to establish advanced Breast tumor bank where we are trying to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cryopreserve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breast tumor tissue and normal tissue for breast cancer research. One of our goals was to establish cell culture facility for cells derived from breast tumor tissue and normal tissue from breast cancer patients. Now we have infrastructure for genetic disorder studies as well as molecular cancer research. We have advanced equipments for research and diagnosis including,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Mastercycler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PCR Machine (Make-</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Eppendorff</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(Two),Gel documentation system (Make-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BioRad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Real time PCR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Biorad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Automated RNA extractor (Thermo Scientific) Upright Fluorescence Microscope with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Karyotyping</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FISH facility make (Carl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Zeiss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Two -80</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deep freezers (Make-</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Eppendorff</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one -20</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freezer and Two 4</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0</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 refrigerators (Make-Godrej), One Co2 incubator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Thero</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Scientific), Two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biosafety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cabinets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MicroFilt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Laminar Air Flow, PCR workstation, Weighing balance, pH meter, Two high speed cooling centrifuges (Make-</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Eppendorff</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PlastoCraft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normal centrifuges, Vortex machine, micropipettes, Water bath, Oven, Incubator. </a:t>
            </a: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We have also submitted research proposals to different funding agencies like, ICMR, DBT, DST, and SERB for research grants. Now, Molecular &amp; Genetics laboratory is renamed as Department of Molecular Biology and Genetics which certified as centre of excellence.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533400" y="685800"/>
          <a:ext cx="8001001" cy="3381458"/>
        </p:xfrm>
        <a:graphic>
          <a:graphicData uri="http://schemas.openxmlformats.org/drawingml/2006/table">
            <a:tbl>
              <a:tblPr/>
              <a:tblGrid>
                <a:gridCol w="851735"/>
                <a:gridCol w="2433758"/>
                <a:gridCol w="2129740"/>
                <a:gridCol w="2585768"/>
              </a:tblGrid>
              <a:tr h="333809">
                <a:tc>
                  <a:txBody>
                    <a:bodyPr/>
                    <a:lstStyle/>
                    <a:p>
                      <a:pPr marL="0" marR="0">
                        <a:lnSpc>
                          <a:spcPct val="150000"/>
                        </a:lnSpc>
                        <a:spcBef>
                          <a:spcPts val="0"/>
                        </a:spcBef>
                        <a:spcAft>
                          <a:spcPts val="0"/>
                        </a:spcAft>
                      </a:pPr>
                      <a:r>
                        <a:rPr lang="en-US" sz="1600" b="1" dirty="0">
                          <a:latin typeface="Arial" pitchFamily="34" charset="0"/>
                          <a:ea typeface="Times New Roman"/>
                          <a:cs typeface="Arial" pitchFamily="34" charset="0"/>
                        </a:rPr>
                        <a:t>Sr. No.</a:t>
                      </a:r>
                      <a:endParaRPr lang="en-US" sz="1600" dirty="0">
                        <a:latin typeface="Arial" pitchFamily="34" charset="0"/>
                        <a:ea typeface="Times New Roman"/>
                        <a:cs typeface="Arial" pitchFamily="34" charset="0"/>
                      </a:endParaRP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b="1" dirty="0">
                          <a:latin typeface="Arial" pitchFamily="34" charset="0"/>
                          <a:ea typeface="Times New Roman"/>
                          <a:cs typeface="Arial" pitchFamily="34" charset="0"/>
                        </a:rPr>
                        <a:t>Name</a:t>
                      </a:r>
                      <a:endParaRPr lang="en-US" sz="1600" dirty="0">
                        <a:latin typeface="Arial" pitchFamily="34" charset="0"/>
                        <a:ea typeface="Times New Roman"/>
                        <a:cs typeface="Arial" pitchFamily="34" charset="0"/>
                      </a:endParaRP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b="1">
                          <a:latin typeface="Arial" pitchFamily="34" charset="0"/>
                          <a:ea typeface="Times New Roman"/>
                          <a:cs typeface="Arial" pitchFamily="34" charset="0"/>
                        </a:rPr>
                        <a:t>Qualification</a:t>
                      </a:r>
                      <a:endParaRPr lang="en-US" sz="1600">
                        <a:latin typeface="Arial" pitchFamily="34" charset="0"/>
                        <a:ea typeface="Times New Roman"/>
                        <a:cs typeface="Arial" pitchFamily="34" charset="0"/>
                      </a:endParaRP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b="1">
                          <a:latin typeface="Arial" pitchFamily="34" charset="0"/>
                          <a:ea typeface="Times New Roman"/>
                          <a:cs typeface="Arial" pitchFamily="34" charset="0"/>
                        </a:rPr>
                        <a:t>Designation</a:t>
                      </a:r>
                      <a:endParaRPr lang="en-US" sz="1600">
                        <a:latin typeface="Arial" pitchFamily="34" charset="0"/>
                        <a:ea typeface="Times New Roman"/>
                        <a:cs typeface="Arial" pitchFamily="34" charset="0"/>
                      </a:endParaRP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1451">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1</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Dr. Kailas D. Datkhile</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M.Sc. Ph.D Biotechnology</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Incharge,             </a:t>
                      </a:r>
                    </a:p>
                    <a:p>
                      <a:pPr marL="0" marR="0">
                        <a:lnSpc>
                          <a:spcPct val="150000"/>
                        </a:lnSpc>
                        <a:spcBef>
                          <a:spcPts val="0"/>
                        </a:spcBef>
                        <a:spcAft>
                          <a:spcPts val="0"/>
                        </a:spcAft>
                      </a:pPr>
                      <a:r>
                        <a:rPr lang="en-US" sz="1600">
                          <a:latin typeface="Arial" pitchFamily="34" charset="0"/>
                          <a:ea typeface="Times New Roman"/>
                          <a:cs typeface="Arial" pitchFamily="34" charset="0"/>
                        </a:rPr>
                        <a:t>Senior Research Officer</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9">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2</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 Madhavi N. Patil</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M.Sc. Biochemistry</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Junior Research Officer</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9">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3</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Mr. Pratik P. Durgavale</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M.Sc. Biotechnology</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Research Officer</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48">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4</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Mr. Dilip D. Hinge</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M.Sc. Microbiology</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Research Officer</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9">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5</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 Nilam J. Jagdale</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M.Sc  Biotecnology</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Junior Research Assistant</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9">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6</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Mr. Vinit N. Deshmukh</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M.Sc  Biotecnology</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Junior Research Assistant</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809">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7</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Mrs. Ashwini L. More</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PG, DMLT</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Technician</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6148">
                <a:tc>
                  <a:txBody>
                    <a:bodyPr/>
                    <a:lstStyle/>
                    <a:p>
                      <a:pPr marL="0" marR="0">
                        <a:lnSpc>
                          <a:spcPct val="115000"/>
                        </a:lnSpc>
                        <a:spcBef>
                          <a:spcPts val="0"/>
                        </a:spcBef>
                        <a:spcAft>
                          <a:spcPts val="0"/>
                        </a:spcAft>
                      </a:pPr>
                      <a:r>
                        <a:rPr lang="en-US" sz="1600">
                          <a:latin typeface="Arial" pitchFamily="34" charset="0"/>
                          <a:ea typeface="Times New Roman"/>
                          <a:cs typeface="Arial" pitchFamily="34" charset="0"/>
                        </a:rPr>
                        <a:t>8</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a:latin typeface="Arial" pitchFamily="34" charset="0"/>
                          <a:ea typeface="Times New Roman"/>
                          <a:cs typeface="Arial" pitchFamily="34" charset="0"/>
                        </a:rPr>
                        <a:t>Mr. </a:t>
                      </a:r>
                      <a:r>
                        <a:rPr lang="en-US" sz="1600" dirty="0" err="1">
                          <a:latin typeface="Arial" pitchFamily="34" charset="0"/>
                          <a:ea typeface="Times New Roman"/>
                          <a:cs typeface="Arial" pitchFamily="34" charset="0"/>
                        </a:rPr>
                        <a:t>Santosh</a:t>
                      </a:r>
                      <a:r>
                        <a:rPr lang="en-US" sz="1600" dirty="0">
                          <a:latin typeface="Arial" pitchFamily="34" charset="0"/>
                          <a:ea typeface="Times New Roman"/>
                          <a:cs typeface="Arial" pitchFamily="34" charset="0"/>
                        </a:rPr>
                        <a:t> H. </a:t>
                      </a:r>
                      <a:r>
                        <a:rPr lang="en-US" sz="1600" dirty="0" err="1">
                          <a:latin typeface="Arial" pitchFamily="34" charset="0"/>
                          <a:ea typeface="Times New Roman"/>
                          <a:cs typeface="Arial" pitchFamily="34" charset="0"/>
                        </a:rPr>
                        <a:t>Jadhav</a:t>
                      </a:r>
                      <a:endParaRPr lang="en-US" sz="1600" dirty="0">
                        <a:latin typeface="Arial" pitchFamily="34" charset="0"/>
                        <a:ea typeface="Times New Roman"/>
                        <a:cs typeface="Arial" pitchFamily="34" charset="0"/>
                      </a:endParaRP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a:latin typeface="Arial" pitchFamily="34" charset="0"/>
                          <a:ea typeface="Times New Roman"/>
                          <a:cs typeface="Arial" pitchFamily="34" charset="0"/>
                        </a:rPr>
                        <a:t>SSC</a:t>
                      </a: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US" sz="1600" dirty="0" err="1">
                          <a:latin typeface="Arial" pitchFamily="34" charset="0"/>
                          <a:ea typeface="Times New Roman"/>
                          <a:cs typeface="Arial" pitchFamily="34" charset="0"/>
                        </a:rPr>
                        <a:t>Attendent</a:t>
                      </a:r>
                      <a:endParaRPr lang="en-US" sz="1600" dirty="0">
                        <a:latin typeface="Arial" pitchFamily="34" charset="0"/>
                        <a:ea typeface="Times New Roman"/>
                        <a:cs typeface="Arial" pitchFamily="34" charset="0"/>
                      </a:endParaRPr>
                    </a:p>
                  </a:txBody>
                  <a:tcPr marL="66181" marR="661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193" name="Rectangle 1"/>
          <p:cNvSpPr>
            <a:spLocks noChangeArrowheads="1"/>
          </p:cNvSpPr>
          <p:nvPr/>
        </p:nvSpPr>
        <p:spPr bwMode="auto">
          <a:xfrm>
            <a:off x="457200" y="152401"/>
            <a:ext cx="822960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Faculty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457200" y="4343400"/>
            <a:ext cx="8382000" cy="2031325"/>
          </a:xfrm>
          <a:prstGeom prst="rect">
            <a:avLst/>
          </a:prstGeom>
        </p:spPr>
        <p:txBody>
          <a:bodyPr wrap="square">
            <a:spAutoFit/>
          </a:bodyPr>
          <a:lstStyle/>
          <a:p>
            <a:pPr lvl="0" eaLnBrk="0" fontAlgn="base" hangingPunct="0">
              <a:spcBef>
                <a:spcPct val="0"/>
              </a:spcBef>
              <a:spcAft>
                <a:spcPct val="0"/>
              </a:spcAft>
              <a:tabLst>
                <a:tab pos="228600" algn="l"/>
              </a:tabLst>
            </a:pPr>
            <a:r>
              <a:rPr kumimoji="0" lang="en-US" b="1" i="0" u="none" strike="noStrike" cap="none" normalizeH="0" baseline="0" dirty="0" smtClean="0">
                <a:ln>
                  <a:noFill/>
                </a:ln>
                <a:solidFill>
                  <a:srgbClr val="000000"/>
                </a:solidFill>
                <a:effectLst/>
                <a:latin typeface="Arial" pitchFamily="34" charset="0"/>
                <a:ea typeface="Calibri" pitchFamily="34" charset="0"/>
                <a:cs typeface="Arial" pitchFamily="34" charset="0"/>
              </a:rPr>
              <a:t>Responsibilities: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l"/>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The In charge of Department of Molecular Biology and Genetics is responsible for overall management of Laboratory.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tabLst>
                <a:tab pos="228600" algn="l"/>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Junior Research Officers and Research Assistants are responsible for:</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228600" algn="l"/>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Research and development/standardization of protocols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228600" algn="l"/>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Maintenance of appropriate records</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Tx/>
              <a:buChar char="•"/>
              <a:tabLst>
                <a:tab pos="228600" algn="l"/>
              </a:tabLst>
            </a:pPr>
            <a:r>
              <a:rPr kumimoji="0" lang="en-US" b="0" i="0" u="none" strike="noStrike" cap="none" normalizeH="0" baseline="0" dirty="0" smtClean="0">
                <a:ln>
                  <a:noFill/>
                </a:ln>
                <a:solidFill>
                  <a:srgbClr val="000000"/>
                </a:solidFill>
                <a:effectLst/>
                <a:latin typeface="Arial" pitchFamily="34" charset="0"/>
                <a:ea typeface="Calibri" pitchFamily="34" charset="0"/>
                <a:cs typeface="Arial" pitchFamily="34" charset="0"/>
              </a:rPr>
              <a:t>Calibration of measuring/monitoring equipments used </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ChangeArrowheads="1"/>
          </p:cNvSpPr>
          <p:nvPr/>
        </p:nvSpPr>
        <p:spPr bwMode="auto">
          <a:xfrm>
            <a:off x="92938" y="209490"/>
            <a:ext cx="7908062"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Molecular and Genetic Research Advisory Committee (MGRAC)</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nvGraphicFramePr>
        <p:xfrm>
          <a:off x="76199" y="1066800"/>
          <a:ext cx="9067802" cy="5257800"/>
        </p:xfrm>
        <a:graphic>
          <a:graphicData uri="http://schemas.openxmlformats.org/drawingml/2006/table">
            <a:tbl>
              <a:tblPr/>
              <a:tblGrid>
                <a:gridCol w="483823"/>
                <a:gridCol w="1716796"/>
                <a:gridCol w="1560723"/>
                <a:gridCol w="1716796"/>
                <a:gridCol w="1716796"/>
                <a:gridCol w="1872868"/>
              </a:tblGrid>
              <a:tr h="188119">
                <a:tc>
                  <a:txBody>
                    <a:bodyPr/>
                    <a:lstStyle/>
                    <a:p>
                      <a:pPr marL="0" marR="0" algn="just">
                        <a:lnSpc>
                          <a:spcPct val="115000"/>
                        </a:lnSpc>
                        <a:spcBef>
                          <a:spcPts val="0"/>
                        </a:spcBef>
                        <a:spcAft>
                          <a:spcPts val="0"/>
                        </a:spcAft>
                      </a:pPr>
                      <a:r>
                        <a:rPr lang="en-US" sz="1200" b="1">
                          <a:latin typeface="Arial" pitchFamily="34" charset="0"/>
                          <a:ea typeface="Times New Roman"/>
                          <a:cs typeface="Arial" pitchFamily="34" charset="0"/>
                        </a:rPr>
                        <a:t>Sr. No.</a:t>
                      </a: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Arial" pitchFamily="34" charset="0"/>
                          <a:ea typeface="Times New Roman"/>
                          <a:cs typeface="Arial" pitchFamily="34" charset="0"/>
                        </a:rPr>
                        <a:t>Name</a:t>
                      </a: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Arial" pitchFamily="34" charset="0"/>
                          <a:ea typeface="Times New Roman"/>
                          <a:cs typeface="Arial" pitchFamily="34" charset="0"/>
                        </a:rPr>
                        <a:t>Designation</a:t>
                      </a: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Arial" pitchFamily="34" charset="0"/>
                          <a:ea typeface="Times New Roman"/>
                          <a:cs typeface="Arial" pitchFamily="34" charset="0"/>
                        </a:rPr>
                        <a:t>Area(s) of expertise</a:t>
                      </a: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Arial" pitchFamily="34" charset="0"/>
                          <a:ea typeface="Times New Roman"/>
                          <a:cs typeface="Arial" pitchFamily="34" charset="0"/>
                        </a:rPr>
                        <a:t>Qualification(s)</a:t>
                      </a: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200" b="1">
                          <a:latin typeface="Arial" pitchFamily="34" charset="0"/>
                          <a:ea typeface="Times New Roman"/>
                          <a:cs typeface="Arial" pitchFamily="34" charset="0"/>
                        </a:rPr>
                        <a:t>Affiliation(s)</a:t>
                      </a: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1">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Arun R. Risbud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Chairman</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Preventive and Social Medicine (PSM)</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MBBS,MD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Krishna Institute of Medical Sciences, Deemed University, Karad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825">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Anita Kar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Research Advisor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Human Genetics</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M.Sc Ph.D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School of Health Sciences, Pune University</a:t>
                      </a:r>
                    </a:p>
                    <a:p>
                      <a:pPr marL="0" marR="0">
                        <a:lnSpc>
                          <a:spcPct val="115000"/>
                        </a:lnSpc>
                        <a:spcBef>
                          <a:spcPts val="0"/>
                        </a:spcBef>
                        <a:spcAft>
                          <a:spcPts val="0"/>
                        </a:spcAft>
                      </a:pPr>
                      <a:r>
                        <a:rPr lang="en-US" sz="1200">
                          <a:latin typeface="Arial" pitchFamily="34" charset="0"/>
                          <a:ea typeface="Times New Roman"/>
                          <a:cs typeface="Arial" pitchFamily="34" charset="0"/>
                        </a:rPr>
                        <a:t>Pune</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1">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Mohan R. Wani</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Member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Stem cell Science and Regenerative Medicine</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M.V. Sc. Ph.D. (Medicine) University of London, England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National Centre for Cell Science, Pune</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0825">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A. V. Sontakke</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Member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Biochemistry</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MBBS, MD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HOD,</a:t>
                      </a:r>
                    </a:p>
                    <a:p>
                      <a:pPr marL="0" marR="0">
                        <a:lnSpc>
                          <a:spcPct val="115000"/>
                        </a:lnSpc>
                        <a:spcBef>
                          <a:spcPts val="0"/>
                        </a:spcBef>
                        <a:spcAft>
                          <a:spcPts val="0"/>
                        </a:spcAft>
                      </a:pPr>
                      <a:r>
                        <a:rPr lang="en-US" sz="1200">
                          <a:latin typeface="Arial" pitchFamily="34" charset="0"/>
                          <a:ea typeface="Times New Roman"/>
                          <a:cs typeface="Arial" pitchFamily="34" charset="0"/>
                        </a:rPr>
                        <a:t>Department of Biochemistry, KIMSDU, Karad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19">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Sujata Kanetkar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Member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Pathology</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MBBS, MD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HOD, Department of Pathology, KIMSDU, Karad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119">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G. S.  Karande</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Member</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Microbiology</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MBBS, MD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HOD, Department of Microbiology, KIMSDU, Karad</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3531">
                <a:tc>
                  <a:txBody>
                    <a:bodyPr/>
                    <a:lstStyle/>
                    <a:p>
                      <a:pPr marL="342900" marR="0" lvl="0" indent="-342900" algn="just">
                        <a:lnSpc>
                          <a:spcPct val="115000"/>
                        </a:lnSpc>
                        <a:spcBef>
                          <a:spcPts val="0"/>
                        </a:spcBef>
                        <a:spcAft>
                          <a:spcPts val="0"/>
                        </a:spcAft>
                        <a:buFont typeface="+mj-lt"/>
                        <a:buAutoNum type="arabicPeriod"/>
                      </a:pPr>
                      <a:endParaRPr lang="en-US" sz="120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Dr. Kailas D. Datkhile</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Member Secretary </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Cell &amp; Molecular Biology, Nanotechnology</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a:latin typeface="Arial" pitchFamily="34" charset="0"/>
                          <a:ea typeface="Times New Roman"/>
                          <a:cs typeface="Arial" pitchFamily="34" charset="0"/>
                        </a:rPr>
                        <a:t>M.Sc. Ph.D (Biotechnology)</a:t>
                      </a: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err="1">
                          <a:latin typeface="Arial" pitchFamily="34" charset="0"/>
                          <a:ea typeface="Times New Roman"/>
                          <a:cs typeface="Arial" pitchFamily="34" charset="0"/>
                        </a:rPr>
                        <a:t>Incharge</a:t>
                      </a:r>
                      <a:r>
                        <a:rPr lang="en-US" sz="1200" dirty="0">
                          <a:latin typeface="Arial" pitchFamily="34" charset="0"/>
                          <a:ea typeface="Times New Roman"/>
                          <a:cs typeface="Arial" pitchFamily="34" charset="0"/>
                        </a:rPr>
                        <a:t>,</a:t>
                      </a:r>
                    </a:p>
                    <a:p>
                      <a:pPr marL="0" marR="0">
                        <a:lnSpc>
                          <a:spcPct val="115000"/>
                        </a:lnSpc>
                        <a:spcBef>
                          <a:spcPts val="0"/>
                        </a:spcBef>
                        <a:spcAft>
                          <a:spcPts val="0"/>
                        </a:spcAft>
                      </a:pPr>
                      <a:r>
                        <a:rPr lang="en-US" sz="1200" dirty="0">
                          <a:latin typeface="Arial" pitchFamily="34" charset="0"/>
                          <a:ea typeface="Times New Roman"/>
                          <a:cs typeface="Arial" pitchFamily="34" charset="0"/>
                        </a:rPr>
                        <a:t>Department of Molecular Biology &amp; Genetics, KIMSDU, </a:t>
                      </a:r>
                      <a:r>
                        <a:rPr lang="en-US" sz="1200" dirty="0" err="1">
                          <a:latin typeface="Arial" pitchFamily="34" charset="0"/>
                          <a:ea typeface="Times New Roman"/>
                          <a:cs typeface="Arial" pitchFamily="34" charset="0"/>
                        </a:rPr>
                        <a:t>Karad</a:t>
                      </a:r>
                      <a:endParaRPr lang="en-US" sz="1200" dirty="0">
                        <a:latin typeface="Arial" pitchFamily="34" charset="0"/>
                        <a:ea typeface="Times New Roman"/>
                        <a:cs typeface="Arial" pitchFamily="34" charset="0"/>
                      </a:endParaRPr>
                    </a:p>
                  </a:txBody>
                  <a:tcPr marL="41413" marR="4141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218" name="Rectangle 2"/>
          <p:cNvSpPr>
            <a:spLocks noChangeArrowheads="1"/>
          </p:cNvSpPr>
          <p:nvPr/>
        </p:nvSpPr>
        <p:spPr bwMode="auto">
          <a:xfrm>
            <a:off x="152400" y="609600"/>
            <a:ext cx="3048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List of Committee Members</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52400" y="62805"/>
            <a:ext cx="8991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Agenda of MGRAC</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review of the ongoing research activities and research projects in the </a:t>
            </a:r>
            <a:r>
              <a:rPr lang="en-US" sz="1400" dirty="0">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Department of Molecular Biology &amp; Genetics.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Discussions regarding the future research plans of the Department of Molecular Biology and Genetics.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review the scope of molecular diagnostics of various disorders and diseases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9458" name="Rectangle 2"/>
          <p:cNvSpPr>
            <a:spLocks noChangeArrowheads="1"/>
          </p:cNvSpPr>
          <p:nvPr/>
        </p:nvSpPr>
        <p:spPr bwMode="auto">
          <a:xfrm>
            <a:off x="228600" y="1519565"/>
            <a:ext cx="8534400" cy="51860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Minutes of recent MGRAC meeting</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meeting of Molecular &amp; Genetic Research Advisory committee was held on 8</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September 2020 at11.00 a.m. on virtual platform. The following members attended the meeting</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Arun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Risbud</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Krishna Institute of Medical Sciences, Deemed University,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Anita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School of Health Sciences,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Pune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University,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Pune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Mohan R.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Wani</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National Centre for Cell Science,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Pune</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A. V.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Sontakke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HOD, Department of Biochemistry, KIMSDU,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Sujata</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Kanetkar</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HOD, Department of Pathology, KIMSDU,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G. 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Karande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HOD, Department of Microbiology, KIMSDU,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Dr. Kailas D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Incharge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Molecular &amp; Genetic Laboratory, KIMSDU,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Karad</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sz="12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Resolution</a:t>
            </a:r>
            <a:endParaRPr kumimoji="0" lang="en-US"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detailed review of the ongoing research activities in the in Department of Molecular Biology &amp; Genetics was carried out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2. The detailed review of the molecular diagnostics and desktop surveillance for NABL accreditation after completion of one year in the Department of Molecular Biology &amp; Genetics</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3. Future plans for the molecular research of Department of Molecular Biology and Genetics were discussed.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It was also decided to initiate new research projects in the field of Nanotechnology and Covid-19.</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5 Detailed discussions on assessment of Department of Molecular Biology and Genetics on 25</a:t>
            </a:r>
            <a:r>
              <a:rPr kumimoji="0" lang="en-US" sz="14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th</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April 2020 by NABL Assessment team for Scope extension, Influenza (H1N1) virus testing by real time PCR and the laboratory of the Department was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accreditated</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by NABL. Also the plans and the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currecnt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status of SARS-CoV2 (COVID-19) virus testing was detailed to the expert panel.</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152400" y="152400"/>
            <a:ext cx="8534400" cy="626325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List of Ongoing Research Projects: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7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Studies on genetic polymorphisms in carcinogen detoxifying genes, DNA repair genes, oxidative stress related genes, tumor suppressor genes, alcohol detoxifying genes and metabolic genes and risk of oral cancer in rural population. A case- control study from Maharashtra.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Studies on genetic polymorphisms in carcinogen detoxifying genes, DNA repair genes, oxidative stress related genes, tumor suppressor genes &amp; metabolic genes and risk of cervical cancer in women from rural population. A case- control study from Maharashtra.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Studies on genetic polymorphisms in carcinogen detoxifying genes, DNA repair genes, oxidative stress related genes, tumor suppressor genes, alcohol detoxifying genes and metabolic genes and risk of breast cancer in rural population. A case- control study from Maharashtra. </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Studies on Identification, Molecular, Biochemical and Biophysical Characterization of Eukaryotic Initiation Factor 2α (eIF2α)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Kinase</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its substrate from Indian tropical midge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Chironomus</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ramosus</a:t>
            </a: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Overexpression</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Structural studies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Biosynthesis and molecular characterization of the biological effects of biogenic </a:t>
            </a:r>
            <a:r>
              <a:rPr kumimoji="0" lang="en-US" sz="14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synthesized using endangered medicinal plants.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rgbClr val="0000FF"/>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Exploration of molecular mechanisms of cancer chemotherapeutics: To study the role of novel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phytochemicals</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derived from endangered medicinal plants endemic to Western </a:t>
            </a:r>
            <a:r>
              <a:rPr kumimoji="0" lang="en-US" sz="14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Ghat</a:t>
            </a: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of Maharashtra in chemoprevention and chemoprotection of cancer.</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Study of SARS-CoV2 virus positivity rate among patients attending Krishna Hospital &amp; Medical Research Center- ‘A Dedicated COVID Hospital’</a:t>
            </a:r>
            <a:r>
              <a:rPr kumimoji="0" lang="en-U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286000" y="152400"/>
            <a:ext cx="3634328"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List of Publications (2015-2020)</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sp>
        <p:nvSpPr>
          <p:cNvPr id="21506" name="Rectangle 2"/>
          <p:cNvSpPr>
            <a:spLocks noChangeArrowheads="1"/>
          </p:cNvSpPr>
          <p:nvPr/>
        </p:nvSpPr>
        <p:spPr bwMode="auto">
          <a:xfrm>
            <a:off x="152400" y="152400"/>
            <a:ext cx="8686800" cy="6555641"/>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spAutoFit/>
          </a:bodyPr>
          <a:lstStyle/>
          <a:p>
            <a:pPr marL="0" marR="0" lvl="0" indent="22860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Pallavi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Gaikwad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Saroj</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Ghaskadbi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Rita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Mukhopadhyaya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&amp;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Bimalendu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B.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Nath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2015.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Chironomus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OpenSans-Semibold"/>
              </a:rPr>
              <a:t>ramosus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OpenSans-Semibold"/>
              </a:rPr>
              <a:t> larvae exhibit DNA damage control in response to gamma radiation. International Journal of Radiation Biology.91 (9) 742-748.</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OpenSans-Semibold"/>
              </a:rPr>
              <a:t>(Indexed in :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OpenSans-Semibold"/>
              </a:rPr>
              <a:t>Pubmed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OpenSans-Semibold"/>
              </a:rPr>
              <a:t>, Scopus, Thomson Reuters)</a:t>
            </a:r>
            <a:endPar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Kshamata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V. Thorat,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Rohit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Vhaval,Varadrajulu</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ItalicMT"/>
              </a:rPr>
              <a:t>Mandiri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(2015).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The Spectrum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TimesNewRomanPS-BoldMT"/>
              </a:rPr>
              <a:t>Dystrophin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 Gene Mutations in Duchene Muscular Dystrophy</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ItalicMT"/>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TimesNewRomanPS-BoldMT"/>
              </a:rPr>
              <a:t>Patients of South-Western Maharashtra in India. JKIMSU, Vol. 4, No. 2, 70-80.</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OpenSans-Semibold"/>
              </a:rPr>
              <a:t> (Indexed in: Scopus, Thomson Reuters, Index Copernicus</a:t>
            </a: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Kailas D.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Datkhile</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Madhavi</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N.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Patil</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Rohit</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D.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Vavhal</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Tejasvi</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S.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Khamkar</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(2015). The Spectrum of </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Symbol" pitchFamily="18" charset="2"/>
              </a:rPr>
              <a:t>b</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Globin</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Gene Mutations in </a:t>
            </a:r>
            <a:r>
              <a:rPr kumimoji="0" lang="en-US" sz="1200" b="0" i="0" u="none" strike="noStrike" cap="none" normalizeH="0" baseline="0" dirty="0" err="1" smtClean="0">
                <a:ln>
                  <a:noFill/>
                </a:ln>
                <a:solidFill>
                  <a:srgbClr val="2C2929"/>
                </a:solidFill>
                <a:effectLst/>
                <a:latin typeface="Arial" pitchFamily="34" charset="0"/>
                <a:ea typeface="Times New Roman" pitchFamily="18" charset="0"/>
                <a:cs typeface="Times New Roman" pitchFamily="18" charset="0"/>
              </a:rPr>
              <a:t>Thalassemia</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Times New Roman" pitchFamily="18" charset="0"/>
              </a:rPr>
              <a:t> Patients of </a:t>
            </a:r>
            <a:r>
              <a:rPr kumimoji="0" lang="en-US" sz="1200" b="0" i="0" u="none" strike="noStrike" cap="none" normalizeH="0" baseline="0" dirty="0" smtClean="0">
                <a:ln>
                  <a:noFill/>
                </a:ln>
                <a:solidFill>
                  <a:srgbClr val="2C2929"/>
                </a:solidFill>
                <a:effectLst/>
                <a:latin typeface="Arial" pitchFamily="34" charset="0"/>
                <a:ea typeface="Times New Roman" pitchFamily="18" charset="0"/>
                <a:cs typeface="Arial" pitchFamily="34" charset="0"/>
              </a:rPr>
              <a:t>South-Western Maharashtra: A Cross Sectional Study. JKIMSU, Vol. 4, No. 3, 49-58.</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OpenSans-Semibold"/>
              </a:rPr>
              <a:t> (Indexed in: Scopus, Thomson Reuters,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Rohan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Phatak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Kailas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Anup</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Hendre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Pushpa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2015. Biologically Synthesized Silver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Nanoparticles</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from Latex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Syandenium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grantii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and Fresh Leaves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Kalanchoe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pinnata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Potential Source of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Cytotoxic</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Agents against Cervical Cancer Cells. International Journal of Science &amp; Research. 4: 10; 340-343.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Rohit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Vhaval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Tejasvi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Khamkar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Durgavale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Nupura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Vibhute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Ritwij</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Patankar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Nevilli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Tata, P. 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Chougule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2016. Role of genetic polymorphisms in DNA repair genes (XRCC1, XRCC2, XRCC3, XRCC4, XRCC5, XRCC6, XRCC7) in head and neck cancer susceptibility in rural Indian population: A hospital based case-control study from south- western Maharashtra. International Journal of Current Research, 8: 1; 25482-25492.</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P.Durgavale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Rohit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Vhaval,Tejasvi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Khamkar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.2016. Evaluation of in vitro Antioxidant and Free Radical Scavenging Properties of Different Parts of Medicinal Plant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Nothapodytes</a:t>
            </a:r>
            <a:r>
              <a:rPr kumimoji="0" lang="en-US" sz="12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1"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foetida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(Family: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Icacinaceaae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International Journal of Scientific Research, 5: 5;  80-84.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(Indexed in: Index Copernicus)</a:t>
            </a: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228600" algn="l" defTabSz="914400" rtl="0" eaLnBrk="0" fontAlgn="base" latinLnBrk="0" hangingPunct="0">
              <a:lnSpc>
                <a:spcPct val="100000"/>
              </a:lnSpc>
              <a:spcBef>
                <a:spcPct val="0"/>
              </a:spcBef>
              <a:spcAft>
                <a:spcPct val="0"/>
              </a:spcAft>
              <a:buClrTx/>
              <a:buSzTx/>
              <a:buFontTx/>
              <a:buAutoNum type="arabicPeriod"/>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Kailas D.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Datkhile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Rohit</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D.Vhaval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Madhavi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Patil</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Tejasvi</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S.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Khamkar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Pratik</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Durgawale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P. G.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Chougule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Neville Tata,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Ritwij</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Patankar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Anand</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Gudur</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200" b="0" i="0" u="none" strike="noStrike" cap="none" normalizeH="0" baseline="3000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Satish</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V.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Kakade</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.2016. Identification of genetic polymorphisms in DNA repair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xenoderma</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pigmentosum</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group D (XPD) gene and its association with head and neck cancer susceptibility in rural Indian population: A hospital based case-control study from south-western Maharashtra. International Journal of Research in Medical Sciences, 4: 6; 1997-2005.</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(Indexed in: Index Copernicus, Index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Medicus</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Scopemed</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indent="228600" eaLnBrk="0" fontAlgn="base" hangingPunct="0">
              <a:spcBef>
                <a:spcPct val="0"/>
              </a:spcBef>
              <a:spcAft>
                <a:spcPct val="0"/>
              </a:spcAft>
              <a:buFontTx/>
              <a:buAutoNum type="arabicPeriod"/>
            </a:pPr>
            <a:r>
              <a:rPr lang="en-US" sz="1200" dirty="0" err="1">
                <a:latin typeface="Arial" pitchFamily="34" charset="0"/>
                <a:cs typeface="Arial" pitchFamily="34" charset="0"/>
              </a:rPr>
              <a:t>Durgawale</a:t>
            </a:r>
            <a:r>
              <a:rPr lang="en-US" sz="1200" dirty="0">
                <a:latin typeface="Arial" pitchFamily="34" charset="0"/>
                <a:cs typeface="Arial" pitchFamily="34" charset="0"/>
              </a:rPr>
              <a:t> </a:t>
            </a:r>
            <a:r>
              <a:rPr lang="en-US" sz="1200" dirty="0" err="1">
                <a:latin typeface="Arial" pitchFamily="34" charset="0"/>
                <a:cs typeface="Arial" pitchFamily="34" charset="0"/>
              </a:rPr>
              <a:t>Pratik</a:t>
            </a:r>
            <a:r>
              <a:rPr lang="en-US" sz="1200" dirty="0">
                <a:latin typeface="Arial" pitchFamily="34" charset="0"/>
                <a:cs typeface="Arial" pitchFamily="34" charset="0"/>
              </a:rPr>
              <a:t> </a:t>
            </a:r>
            <a:r>
              <a:rPr lang="en-US" sz="1200" dirty="0" err="1">
                <a:latin typeface="Arial" pitchFamily="34" charset="0"/>
                <a:cs typeface="Arial" pitchFamily="34" charset="0"/>
              </a:rPr>
              <a:t>Prakash</a:t>
            </a:r>
            <a:r>
              <a:rPr lang="en-US" sz="1200" dirty="0">
                <a:latin typeface="Arial" pitchFamily="34" charset="0"/>
                <a:cs typeface="Arial" pitchFamily="34" charset="0"/>
              </a:rPr>
              <a:t>, </a:t>
            </a:r>
            <a:r>
              <a:rPr lang="en-US" sz="1200" dirty="0" err="1">
                <a:latin typeface="Arial" pitchFamily="34" charset="0"/>
                <a:cs typeface="Arial" pitchFamily="34" charset="0"/>
              </a:rPr>
              <a:t>Datkhile</a:t>
            </a:r>
            <a:r>
              <a:rPr lang="en-US" sz="1200" dirty="0">
                <a:latin typeface="Arial" pitchFamily="34" charset="0"/>
                <a:cs typeface="Arial" pitchFamily="34" charset="0"/>
              </a:rPr>
              <a:t> Kailas </a:t>
            </a:r>
            <a:r>
              <a:rPr lang="en-US" sz="1200" dirty="0" err="1">
                <a:latin typeface="Arial" pitchFamily="34" charset="0"/>
                <a:cs typeface="Arial" pitchFamily="34" charset="0"/>
              </a:rPr>
              <a:t>Dhondibhau</a:t>
            </a:r>
            <a:r>
              <a:rPr lang="en-US" sz="1200" dirty="0">
                <a:latin typeface="Arial" pitchFamily="34" charset="0"/>
                <a:cs typeface="Arial" pitchFamily="34" charset="0"/>
              </a:rPr>
              <a:t>. 2016. Study of </a:t>
            </a:r>
            <a:r>
              <a:rPr lang="en-US" sz="1200" i="1" dirty="0">
                <a:latin typeface="Arial" pitchFamily="34" charset="0"/>
                <a:cs typeface="Arial" pitchFamily="34" charset="0"/>
              </a:rPr>
              <a:t>In-vitro </a:t>
            </a:r>
            <a:r>
              <a:rPr lang="en-US" sz="1200" dirty="0">
                <a:latin typeface="Arial" pitchFamily="34" charset="0"/>
                <a:cs typeface="Arial" pitchFamily="34" charset="0"/>
              </a:rPr>
              <a:t>Anti-Cancer and Anti-Oxidative Properties of Aqueous Extract of </a:t>
            </a:r>
            <a:r>
              <a:rPr lang="en-US" sz="1200" i="1" dirty="0" err="1">
                <a:latin typeface="Arial" pitchFamily="34" charset="0"/>
                <a:cs typeface="Arial" pitchFamily="34" charset="0"/>
              </a:rPr>
              <a:t>Punica</a:t>
            </a:r>
            <a:r>
              <a:rPr lang="en-US" sz="1200" i="1" dirty="0">
                <a:latin typeface="Arial" pitchFamily="34" charset="0"/>
                <a:cs typeface="Arial" pitchFamily="34" charset="0"/>
              </a:rPr>
              <a:t> </a:t>
            </a:r>
            <a:r>
              <a:rPr lang="en-US" sz="1200" i="1" dirty="0" err="1">
                <a:latin typeface="Arial" pitchFamily="34" charset="0"/>
                <a:cs typeface="Arial" pitchFamily="34" charset="0"/>
              </a:rPr>
              <a:t>Granatum</a:t>
            </a:r>
            <a:r>
              <a:rPr lang="en-US" sz="1200" i="1" dirty="0">
                <a:latin typeface="Arial" pitchFamily="34" charset="0"/>
                <a:cs typeface="Arial" pitchFamily="34" charset="0"/>
              </a:rPr>
              <a:t> </a:t>
            </a:r>
            <a:r>
              <a:rPr lang="en-US" sz="1200" dirty="0">
                <a:latin typeface="Arial" pitchFamily="34" charset="0"/>
                <a:cs typeface="Arial" pitchFamily="34" charset="0"/>
              </a:rPr>
              <a:t>Flowers. International Journal of Pharmaceutical Science Review &amp; </a:t>
            </a:r>
            <a:r>
              <a:rPr lang="en-US" sz="1200" dirty="0" err="1">
                <a:latin typeface="Arial" pitchFamily="34" charset="0"/>
                <a:cs typeface="Arial" pitchFamily="34" charset="0"/>
              </a:rPr>
              <a:t>Resaearch</a:t>
            </a:r>
            <a:r>
              <a:rPr lang="en-US" sz="1200" dirty="0">
                <a:latin typeface="Arial" pitchFamily="34" charset="0"/>
                <a:cs typeface="Arial" pitchFamily="34" charset="0"/>
              </a:rPr>
              <a:t>, 38:1; 271-275.</a:t>
            </a:r>
            <a:r>
              <a:rPr lang="en-US" sz="1200" b="1" dirty="0">
                <a:latin typeface="Arial" pitchFamily="34" charset="0"/>
                <a:cs typeface="Arial" pitchFamily="34" charset="0"/>
              </a:rPr>
              <a:t> (Indexed in: Scopus, Index Copernicus</a:t>
            </a:r>
            <a:r>
              <a:rPr lang="en-US" sz="1200" b="1" dirty="0" smtClean="0">
                <a:latin typeface="Arial" pitchFamily="34" charset="0"/>
                <a:cs typeface="Arial" pitchFamily="34" charset="0"/>
              </a:rPr>
              <a:t>)</a:t>
            </a:r>
          </a:p>
          <a:p>
            <a:pPr lvl="0" indent="228600" eaLnBrk="0" fontAlgn="base" hangingPunct="0">
              <a:spcBef>
                <a:spcPct val="0"/>
              </a:spcBef>
              <a:spcAft>
                <a:spcPct val="0"/>
              </a:spcAft>
              <a:buFontTx/>
              <a:buAutoNum type="arabicPeriod"/>
            </a:pPr>
            <a:r>
              <a:rPr lang="en-US" sz="1200" dirty="0" err="1"/>
              <a:t>Durgawale</a:t>
            </a:r>
            <a:r>
              <a:rPr lang="en-US" sz="1200" dirty="0"/>
              <a:t> </a:t>
            </a:r>
            <a:r>
              <a:rPr lang="en-US" sz="1200" dirty="0" err="1"/>
              <a:t>Pratik</a:t>
            </a:r>
            <a:r>
              <a:rPr lang="en-US" sz="1200" dirty="0"/>
              <a:t> </a:t>
            </a:r>
            <a:r>
              <a:rPr lang="en-US" sz="1200" dirty="0" err="1"/>
              <a:t>Prakash</a:t>
            </a:r>
            <a:r>
              <a:rPr lang="en-US" sz="1200" dirty="0"/>
              <a:t>, </a:t>
            </a:r>
            <a:r>
              <a:rPr lang="en-US" sz="1200" dirty="0" err="1"/>
              <a:t>Datkhile</a:t>
            </a:r>
            <a:r>
              <a:rPr lang="en-US" sz="1200" dirty="0"/>
              <a:t> Kailas </a:t>
            </a:r>
            <a:r>
              <a:rPr lang="en-US" sz="1200" dirty="0" err="1"/>
              <a:t>Dhondibhau</a:t>
            </a:r>
            <a:r>
              <a:rPr lang="en-US" sz="1200" dirty="0"/>
              <a:t>. 2016. Study of In vitro anticancer and </a:t>
            </a:r>
            <a:r>
              <a:rPr lang="en-US" sz="1200" dirty="0" err="1"/>
              <a:t>antioxidative</a:t>
            </a:r>
            <a:r>
              <a:rPr lang="en-US" sz="1200" dirty="0"/>
              <a:t> properties of </a:t>
            </a:r>
            <a:r>
              <a:rPr lang="en-US" sz="1200" dirty="0" err="1"/>
              <a:t>methanolic</a:t>
            </a:r>
            <a:r>
              <a:rPr lang="en-US" sz="1200" dirty="0"/>
              <a:t> extracts of </a:t>
            </a:r>
            <a:r>
              <a:rPr lang="en-US" sz="1200" dirty="0" err="1"/>
              <a:t>Punica</a:t>
            </a:r>
            <a:r>
              <a:rPr lang="en-US" sz="1200" dirty="0"/>
              <a:t> </a:t>
            </a:r>
            <a:r>
              <a:rPr lang="en-US" sz="1200" dirty="0" err="1"/>
              <a:t>granatum</a:t>
            </a:r>
            <a:r>
              <a:rPr lang="en-US" sz="1200" dirty="0"/>
              <a:t> flowers. </a:t>
            </a:r>
            <a:r>
              <a:rPr lang="en-US" sz="1200" dirty="0" err="1"/>
              <a:t>Der</a:t>
            </a:r>
            <a:r>
              <a:rPr lang="en-US" sz="1200" dirty="0"/>
              <a:t>  Pharmacia </a:t>
            </a:r>
            <a:r>
              <a:rPr lang="en-US" sz="1200" dirty="0" err="1"/>
              <a:t>Lettre</a:t>
            </a:r>
            <a:r>
              <a:rPr lang="en-US" sz="1200" dirty="0"/>
              <a:t>, 8:11;197-201.</a:t>
            </a:r>
            <a:r>
              <a:rPr lang="en-US" sz="1200" b="1" dirty="0"/>
              <a:t> (Indexed in: Scopus,  Index Copernicus)</a:t>
            </a:r>
            <a:endParaRPr lang="en-US" sz="1200" dirty="0"/>
          </a:p>
          <a:p>
            <a:pPr lvl="0" indent="228600" eaLnBrk="0" fontAlgn="base" hangingPunct="0">
              <a:spcBef>
                <a:spcPct val="0"/>
              </a:spcBef>
              <a:spcAft>
                <a:spcPct val="0"/>
              </a:spcAft>
              <a:buFontTx/>
              <a:buAutoNum type="arabicPeriod"/>
            </a:pPr>
            <a:r>
              <a:rPr lang="en-US" sz="1200" dirty="0" err="1"/>
              <a:t>Rohit</a:t>
            </a:r>
            <a:r>
              <a:rPr lang="en-US" sz="1200" dirty="0"/>
              <a:t> D. </a:t>
            </a:r>
            <a:r>
              <a:rPr lang="en-US" sz="1200" dirty="0" err="1"/>
              <a:t>Vhaval</a:t>
            </a:r>
            <a:r>
              <a:rPr lang="en-US" sz="1200" dirty="0"/>
              <a:t>, Kailas D. </a:t>
            </a:r>
            <a:r>
              <a:rPr lang="en-US" sz="1200" dirty="0" err="1"/>
              <a:t>Datkhile</a:t>
            </a:r>
            <a:r>
              <a:rPr lang="en-US" sz="1200" dirty="0"/>
              <a:t>, </a:t>
            </a:r>
            <a:r>
              <a:rPr lang="en-US" sz="1200" dirty="0" err="1"/>
              <a:t>Madhavi</a:t>
            </a:r>
            <a:r>
              <a:rPr lang="en-US" sz="1200" dirty="0"/>
              <a:t> N. </a:t>
            </a:r>
            <a:r>
              <a:rPr lang="en-US" sz="1200" dirty="0" err="1"/>
              <a:t>Patil</a:t>
            </a:r>
            <a:r>
              <a:rPr lang="en-US" sz="1200" dirty="0"/>
              <a:t>, </a:t>
            </a:r>
            <a:r>
              <a:rPr lang="en-US" sz="1200" dirty="0" err="1"/>
              <a:t>Tejasvi</a:t>
            </a:r>
            <a:r>
              <a:rPr lang="en-US" sz="1200" dirty="0"/>
              <a:t> S. </a:t>
            </a:r>
            <a:r>
              <a:rPr lang="en-US" sz="1200" dirty="0" err="1"/>
              <a:t>Khamkar</a:t>
            </a:r>
            <a:r>
              <a:rPr lang="en-US" sz="1200" dirty="0"/>
              <a:t>, </a:t>
            </a:r>
            <a:r>
              <a:rPr lang="en-US" sz="1200" dirty="0" err="1"/>
              <a:t>Pratik</a:t>
            </a:r>
            <a:r>
              <a:rPr lang="en-US" sz="1200" dirty="0"/>
              <a:t> P. </a:t>
            </a:r>
            <a:r>
              <a:rPr lang="en-US" sz="1200" dirty="0" err="1"/>
              <a:t>Durgawale</a:t>
            </a:r>
            <a:r>
              <a:rPr lang="en-US" sz="1200" dirty="0"/>
              <a:t>, </a:t>
            </a:r>
            <a:r>
              <a:rPr lang="en-US" sz="1200" dirty="0" err="1"/>
              <a:t>Satish</a:t>
            </a:r>
            <a:r>
              <a:rPr lang="en-US" sz="1200" dirty="0"/>
              <a:t> V. </a:t>
            </a:r>
            <a:r>
              <a:rPr lang="en-US" sz="1200" dirty="0" err="1"/>
              <a:t>Kakade</a:t>
            </a:r>
            <a:r>
              <a:rPr lang="en-US" sz="1200" dirty="0"/>
              <a:t>. 2016.  Association between genetic polymorphisms of DNA repair genes (</a:t>
            </a:r>
            <a:r>
              <a:rPr lang="en-US" sz="1200" dirty="0" err="1"/>
              <a:t>xpc</a:t>
            </a:r>
            <a:r>
              <a:rPr lang="en-US" sz="1200" dirty="0"/>
              <a:t>, </a:t>
            </a:r>
            <a:r>
              <a:rPr lang="en-US" sz="1200" dirty="0" err="1"/>
              <a:t>xpg</a:t>
            </a:r>
            <a:r>
              <a:rPr lang="en-US" sz="1200" dirty="0"/>
              <a:t>) and head and neck cancer susceptibility in Indian population: a hospital based case-control study. European journal of pharmaceutical   and medical research. 3 (10) 408-415.</a:t>
            </a:r>
            <a:r>
              <a:rPr lang="en-US" sz="1200" b="1" dirty="0"/>
              <a:t> (Indexed in: Index Copernicus, DOAJ</a:t>
            </a:r>
            <a:r>
              <a:rPr lang="en-US" sz="1200" b="1" dirty="0" smtClean="0"/>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4125</Words>
  <Application>Microsoft Office PowerPoint</Application>
  <PresentationFormat>On-screen Show (4:3)</PresentationFormat>
  <Paragraphs>247</Paragraphs>
  <Slides>20</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Arial Unicode MS</vt:lpstr>
      <vt:lpstr>Arial</vt:lpstr>
      <vt:lpstr>Calibri</vt:lpstr>
      <vt:lpstr>OpenSans-Semibold</vt:lpstr>
      <vt:lpstr>Swiss721BT-BoldCondensed</vt:lpstr>
      <vt:lpstr>Symbol</vt:lpstr>
      <vt:lpstr>Times New Roman</vt:lpstr>
      <vt:lpstr>TimesNewRomanPS-BoldMT</vt:lpstr>
      <vt:lpstr>TimesNewRomanPS-ItalicMT</vt:lpstr>
      <vt:lpstr>TimesNewRomanPSMT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Genetics</dc:creator>
  <cp:lastModifiedBy>Research Director</cp:lastModifiedBy>
  <cp:revision>4</cp:revision>
  <dcterms:created xsi:type="dcterms:W3CDTF">2020-10-28T05:11:33Z</dcterms:created>
  <dcterms:modified xsi:type="dcterms:W3CDTF">2021-02-16T11:18:40Z</dcterms:modified>
</cp:coreProperties>
</file>